
<file path=[Content_Types].xml><?xml version="1.0" encoding="utf-8"?>
<Types xmlns="http://schemas.openxmlformats.org/package/2006/content-types">
  <Override PartName="/customXml/itemProps3.xml" ContentType="application/vnd.openxmlformats-officedocument.customXmlProperties+xml"/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Default Extension="svg" ContentType="image/svg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ustom.xml" ContentType="application/vnd.openxmlformats-officedocument.custom-properties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38"/>
  </p:notesMasterIdLst>
  <p:sldIdLst>
    <p:sldId id="256" r:id="rId5"/>
    <p:sldId id="264" r:id="rId6"/>
    <p:sldId id="263" r:id="rId7"/>
    <p:sldId id="265" r:id="rId8"/>
    <p:sldId id="267" r:id="rId9"/>
    <p:sldId id="268" r:id="rId10"/>
    <p:sldId id="280" r:id="rId11"/>
    <p:sldId id="270" r:id="rId12"/>
    <p:sldId id="269" r:id="rId13"/>
    <p:sldId id="271" r:id="rId14"/>
    <p:sldId id="272" r:id="rId15"/>
    <p:sldId id="273" r:id="rId16"/>
    <p:sldId id="295" r:id="rId17"/>
    <p:sldId id="302" r:id="rId18"/>
    <p:sldId id="275" r:id="rId19"/>
    <p:sldId id="276" r:id="rId20"/>
    <p:sldId id="277" r:id="rId21"/>
    <p:sldId id="278" r:id="rId22"/>
    <p:sldId id="279" r:id="rId23"/>
    <p:sldId id="301" r:id="rId24"/>
    <p:sldId id="281" r:id="rId25"/>
    <p:sldId id="300" r:id="rId26"/>
    <p:sldId id="283" r:id="rId27"/>
    <p:sldId id="284" r:id="rId28"/>
    <p:sldId id="294" r:id="rId29"/>
    <p:sldId id="286" r:id="rId30"/>
    <p:sldId id="288" r:id="rId31"/>
    <p:sldId id="296" r:id="rId32"/>
    <p:sldId id="289" r:id="rId33"/>
    <p:sldId id="299" r:id="rId34"/>
    <p:sldId id="298" r:id="rId35"/>
    <p:sldId id="290" r:id="rId36"/>
    <p:sldId id="291" r:id="rId3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15526D"/>
    <a:srgbClr val="FF7F27"/>
    <a:srgbClr val="CC4CC0"/>
    <a:srgbClr val="F34BD3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4" autoAdjust="0"/>
    <p:restoredTop sz="94660"/>
  </p:normalViewPr>
  <p:slideViewPr>
    <p:cSldViewPr snapToGrid="0">
      <p:cViewPr varScale="1">
        <p:scale>
          <a:sx n="85" d="100"/>
          <a:sy n="85" d="100"/>
        </p:scale>
        <p:origin x="-374" y="-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66E302-901B-4EC5-8063-F4475DEAA8C8}" type="datetimeFigureOut">
              <a:rPr lang="en-US" smtClean="0"/>
              <a:pPr/>
              <a:t>4/12/2021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6B3765-1535-41FB-A927-AAD2D1E85382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1701522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FE9EF-BFD3-43EA-A868-783EE64D3026}" type="datetime1">
              <a:rPr lang="en-US" smtClean="0"/>
              <a:pPr/>
              <a:t>4/12/2021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15DF4-6503-424C-B89D-B31483AF0BFD}" type="datetime1">
              <a:rPr lang="en-US" smtClean="0"/>
              <a:pPr/>
              <a:t>4/12/2021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EE408-CEE3-4069-B613-CB32C19D6587}" type="datetime1">
              <a:rPr lang="en-US" smtClean="0"/>
              <a:pPr/>
              <a:t>4/12/2021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680C5-3949-48B3-AAD0-C6AC4D6634A8}" type="datetime1">
              <a:rPr lang="en-US" smtClean="0"/>
              <a:pPr/>
              <a:t>4/12/2021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51F9A-4BC0-4BDC-9C0A-439930D3F628}" type="datetime1">
              <a:rPr lang="en-US" smtClean="0"/>
              <a:pPr/>
              <a:t>4/12/2021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190EB-8738-400A-AFF7-6D1DEC6B76AF}" type="datetime1">
              <a:rPr lang="en-US" smtClean="0"/>
              <a:pPr/>
              <a:t>4/12/2021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0F0B9-B198-4467-8481-337D4552AC07}" type="datetime1">
              <a:rPr lang="en-US" smtClean="0"/>
              <a:pPr/>
              <a:t>4/12/2021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A7E8C0-DCD6-4618-824E-E5B47E37F774}" type="datetime1">
              <a:rPr lang="en-US" smtClean="0"/>
              <a:pPr/>
              <a:t>4/12/2021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C6133B-A04A-40C7-999B-6B964B69F57E}" type="datetime1">
              <a:rPr lang="en-US" smtClean="0"/>
              <a:pPr/>
              <a:t>4/12/2021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66FB9-D28B-49B1-96AA-2DC4A0B82672}" type="datetime1">
              <a:rPr lang="en-US" smtClean="0"/>
              <a:pPr/>
              <a:t>4/12/2021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763742-95DB-4727-9E2D-E67133874C57}" type="datetime1">
              <a:rPr lang="en-US" smtClean="0"/>
              <a:pPr/>
              <a:t>4/12/2021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F4C757-AC18-4BD4-B58D-C09C7F56266E}" type="datetime1">
              <a:rPr lang="en-US" smtClean="0"/>
              <a:pPr/>
              <a:t>4/12/2021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06CBA-D419-41FA-8B3E-D17E24A5F335}" type="datetime1">
              <a:rPr lang="en-US" smtClean="0"/>
              <a:pPr/>
              <a:t>4/12/2021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4B8EF-695A-4D91-86E6-BD3ABF986DC6}" type="datetime1">
              <a:rPr lang="en-US" smtClean="0"/>
              <a:pPr/>
              <a:t>4/12/2021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9A1DA-1075-4AB6-9AFC-9045E23C9F15}" type="datetime1">
              <a:rPr lang="en-US" smtClean="0"/>
              <a:pPr/>
              <a:t>4/12/2021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423360-0F07-4AD4-AAF8-61579BDE5A02}" type="datetime1">
              <a:rPr lang="en-US" smtClean="0"/>
              <a:pPr/>
              <a:t>4/12/2021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5D3E4-AEF6-4C0D-955F-4975ADE12833}" type="datetime1">
              <a:rPr lang="en-US" smtClean="0"/>
              <a:pPr/>
              <a:t>4/12/2021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F096B060-2D6F-430E-A017-FCCC5AF2AC19}" type="datetime1">
              <a:rPr lang="en-US" smtClean="0"/>
              <a:pPr/>
              <a:t>4/12/2021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jpeg"/><Relationship Id="rId4" Type="http://schemas.openxmlformats.org/officeDocument/2006/relationships/image" Target="../media/image31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sv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p close image of waves">
            <a:extLst>
              <a:ext uri="{FF2B5EF4-FFF2-40B4-BE49-F238E27FC236}">
                <a16:creationId xmlns:a16="http://schemas.microsoft.com/office/drawing/2014/main" xmlns="" id="{9648A932-5E17-4859-9FE3-70EB96EA5C7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1000"/>
          </a:blip>
          <a:srcRect l="9091" t="3462" b="19929"/>
          <a:stretch/>
        </p:blipFill>
        <p:spPr>
          <a:xfrm>
            <a:off x="20" y="0"/>
            <a:ext cx="12191980" cy="685800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516A0C15-5BB2-41A2-BD46-E18F635D59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Elaboration Phase</a:t>
            </a:r>
          </a:p>
          <a:p>
            <a:r>
              <a:rPr lang="en-US" dirty="0" err="1"/>
              <a:t>Projeto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Informática</a:t>
            </a:r>
            <a:r>
              <a:rPr lang="en-US" dirty="0"/>
              <a:t> – 19 de Abril 2021</a:t>
            </a: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AF6636B6-A233-459A-95E5-DFBD46F360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31141" y="1505675"/>
            <a:ext cx="9144000" cy="1641490"/>
          </a:xfrm>
        </p:spPr>
        <p:txBody>
          <a:bodyPr>
            <a:normAutofit/>
          </a:bodyPr>
          <a:lstStyle/>
          <a:p>
            <a:r>
              <a:rPr lang="en-US" dirty="0"/>
              <a:t>PMATE BackOffice </a:t>
            </a:r>
          </a:p>
        </p:txBody>
      </p:sp>
      <p:sp>
        <p:nvSpPr>
          <p:cNvPr id="6" name="Google Shape;193;p31"/>
          <p:cNvSpPr txBox="1">
            <a:spLocks/>
          </p:cNvSpPr>
          <p:nvPr/>
        </p:nvSpPr>
        <p:spPr>
          <a:xfrm>
            <a:off x="6158204" y="4632183"/>
            <a:ext cx="2880327" cy="181528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75" tIns="34275" rIns="68575" bIns="34275" rtlCol="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Pts val="1000"/>
              <a:buFont typeface="Arial" panose="020B0604020202020204" pitchFamily="34" charset="0"/>
              <a:buNone/>
              <a:tabLst/>
              <a:defRPr/>
            </a:pPr>
            <a:r>
              <a:rPr kumimoji="0" lang="pt-PT" sz="1600" b="0" i="0" u="none" strike="noStrike" kern="1200" cap="none" spc="0" normalizeH="0" baseline="0" noProof="0" dirty="0" err="1" smtClean="0">
                <a:ln>
                  <a:noFill/>
                </a:ln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effectLst/>
                <a:uLnTx/>
                <a:uFillTx/>
                <a:latin typeface="+mj-lt"/>
                <a:ea typeface="+mn-ea"/>
                <a:cs typeface="+mn-cs"/>
              </a:rPr>
              <a:t>Group</a:t>
            </a:r>
            <a:r>
              <a:rPr kumimoji="0" lang="pt-PT" sz="1600" b="0" i="0" u="none" strike="noStrike" kern="1200" cap="none" spc="0" normalizeH="0" noProof="0" dirty="0" smtClean="0">
                <a:ln>
                  <a:noFill/>
                </a:ln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effectLst/>
                <a:uLnTx/>
                <a:uFillTx/>
                <a:latin typeface="+mj-lt"/>
                <a:ea typeface="+mn-ea"/>
                <a:cs typeface="+mn-cs"/>
              </a:rPr>
              <a:t> </a:t>
            </a:r>
            <a:r>
              <a:rPr kumimoji="0" lang="pt-PT" sz="1600" b="0" i="0" u="none" strike="noStrike" kern="1200" cap="none" spc="0" normalizeH="0" baseline="0" noProof="0" dirty="0" smtClean="0">
                <a:ln>
                  <a:noFill/>
                </a:ln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effectLst/>
                <a:uLnTx/>
                <a:uFillTx/>
                <a:latin typeface="+mj-lt"/>
                <a:ea typeface="+mn-ea"/>
                <a:cs typeface="+mn-cs"/>
              </a:rPr>
              <a:t>10:</a:t>
            </a:r>
          </a:p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Pts val="1000"/>
              <a:buFont typeface="Arial" panose="020B0604020202020204" pitchFamily="34" charset="0"/>
              <a:buNone/>
              <a:tabLst/>
              <a:defRPr/>
            </a:pPr>
            <a:endParaRPr kumimoji="0" lang="pt-PT" sz="1600" b="0" i="0" u="none" strike="noStrike" kern="1200" cap="none" spc="0" normalizeH="0" baseline="0" noProof="0" dirty="0" smtClean="0">
              <a:ln>
                <a:noFill/>
              </a:ln>
              <a:gradFill flip="none" rotWithShape="1">
                <a:gsLst>
                  <a:gs pos="15000">
                    <a:schemeClr val="tx2"/>
                  </a:gs>
                  <a:gs pos="73000">
                    <a:schemeClr val="tx2">
                      <a:lumMod val="60000"/>
                      <a:lumOff val="40000"/>
                    </a:schemeClr>
                  </a:gs>
                  <a:gs pos="0">
                    <a:schemeClr val="tx2">
                      <a:lumMod val="90000"/>
                      <a:lumOff val="10000"/>
                    </a:schemeClr>
                  </a:gs>
                  <a:gs pos="100000">
                    <a:schemeClr val="tx2">
                      <a:lumMod val="0"/>
                      <a:lumOff val="100000"/>
                    </a:schemeClr>
                  </a:gs>
                </a:gsLst>
                <a:lin ang="16200000" scaled="1"/>
                <a:tileRect/>
              </a:gradFill>
              <a:effectLst/>
              <a:uLnTx/>
              <a:uFillTx/>
              <a:latin typeface="+mj-lt"/>
              <a:ea typeface="+mn-ea"/>
              <a:cs typeface="+mn-cs"/>
            </a:endParaRPr>
          </a:p>
          <a:p>
            <a:pPr lvl="0" algn="ctr" defTabSz="914400">
              <a:lnSpc>
                <a:spcPct val="80000"/>
              </a:lnSpc>
              <a:buSzPts val="1000"/>
            </a:pPr>
            <a:r>
              <a:rPr kumimoji="0" lang="pt-PT" sz="1600" b="0" i="0" u="none" strike="noStrike" kern="1200" cap="none" spc="0" normalizeH="0" baseline="0" noProof="0" dirty="0" smtClean="0">
                <a:ln>
                  <a:noFill/>
                </a:ln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effectLst/>
                <a:uLnTx/>
                <a:uFillTx/>
                <a:latin typeface="+mj-lt"/>
                <a:ea typeface="+mn-ea"/>
                <a:cs typeface="+mn-cs"/>
              </a:rPr>
              <a:t>Diogo Moreira - 93127</a:t>
            </a:r>
          </a:p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tabLst/>
              <a:defRPr/>
            </a:pPr>
            <a:r>
              <a:rPr kumimoji="0" lang="pt-PT" sz="1600" b="0" i="0" u="none" strike="noStrike" kern="1200" cap="none" spc="0" normalizeH="0" baseline="0" noProof="0" dirty="0" smtClean="0">
                <a:ln>
                  <a:noFill/>
                </a:ln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effectLst/>
                <a:uLnTx/>
                <a:uFillTx/>
                <a:latin typeface="+mj-lt"/>
                <a:ea typeface="+mn-ea"/>
                <a:cs typeface="+mn-cs"/>
              </a:rPr>
              <a:t>Fábio Carmelino - 93406</a:t>
            </a:r>
          </a:p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ClrTx/>
              <a:buSzPts val="1000"/>
              <a:buFont typeface="Arial" panose="020B0604020202020204" pitchFamily="34" charset="0"/>
              <a:buNone/>
              <a:tabLst/>
              <a:defRPr/>
            </a:pPr>
            <a:r>
              <a:rPr kumimoji="0" lang="pt-PT" sz="1600" b="0" i="0" u="none" strike="noStrike" kern="1200" cap="none" spc="0" normalizeH="0" baseline="0" noProof="0" dirty="0" smtClean="0">
                <a:ln>
                  <a:noFill/>
                </a:ln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effectLst/>
                <a:uLnTx/>
                <a:uFillTx/>
                <a:latin typeface="+mj-lt"/>
                <a:ea typeface="+mn-ea"/>
                <a:cs typeface="+mn-cs"/>
              </a:rPr>
              <a:t>Luís Pereira - 93321</a:t>
            </a:r>
          </a:p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tabLst/>
              <a:defRPr/>
            </a:pPr>
            <a:r>
              <a:rPr kumimoji="0" lang="pt-PT" sz="1600" b="0" i="0" u="none" strike="noStrike" kern="1200" cap="none" spc="0" normalizeH="0" baseline="0" noProof="0" dirty="0" smtClean="0">
                <a:ln>
                  <a:noFill/>
                </a:ln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effectLst/>
                <a:uLnTx/>
                <a:uFillTx/>
                <a:latin typeface="+mj-lt"/>
                <a:ea typeface="+mn-ea"/>
                <a:cs typeface="+mn-cs"/>
              </a:rPr>
              <a:t>Maria Rocha - 93320</a:t>
            </a:r>
          </a:p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tabLst/>
              <a:defRPr/>
            </a:pPr>
            <a:r>
              <a:rPr lang="pt-PT" sz="1600" dirty="0" smtClean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rPr>
              <a:t>Pedro Souto - 93106</a:t>
            </a:r>
            <a:endParaRPr kumimoji="0" lang="pt-PT" sz="1600" b="0" i="0" u="none" strike="noStrike" kern="1200" cap="none" spc="0" normalizeH="0" baseline="0" noProof="0" dirty="0" smtClean="0">
              <a:ln>
                <a:noFill/>
              </a:ln>
              <a:gradFill flip="none" rotWithShape="1">
                <a:gsLst>
                  <a:gs pos="15000">
                    <a:schemeClr val="tx2"/>
                  </a:gs>
                  <a:gs pos="73000">
                    <a:schemeClr val="tx2">
                      <a:lumMod val="60000"/>
                      <a:lumOff val="40000"/>
                    </a:schemeClr>
                  </a:gs>
                  <a:gs pos="0">
                    <a:schemeClr val="tx2">
                      <a:lumMod val="90000"/>
                      <a:lumOff val="10000"/>
                    </a:schemeClr>
                  </a:gs>
                  <a:gs pos="100000">
                    <a:schemeClr val="tx2">
                      <a:lumMod val="0"/>
                      <a:lumOff val="100000"/>
                    </a:schemeClr>
                  </a:gs>
                </a:gsLst>
                <a:lin ang="16200000" scaled="1"/>
                <a:tileRect/>
              </a:gradFill>
              <a:effectLst/>
              <a:uLnTx/>
              <a:uFillTx/>
              <a:latin typeface="+mj-lt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ClrTx/>
              <a:buSzPts val="500"/>
              <a:buFont typeface="Arial" panose="020B0604020202020204" pitchFamily="34" charset="0"/>
              <a:buNone/>
              <a:tabLst/>
              <a:defRPr/>
            </a:pPr>
            <a:endParaRPr kumimoji="0" lang="pt-PT" sz="600" b="0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15000">
                    <a:schemeClr val="tx2"/>
                  </a:gs>
                  <a:gs pos="73000">
                    <a:schemeClr val="tx2">
                      <a:lumMod val="60000"/>
                      <a:lumOff val="40000"/>
                    </a:schemeClr>
                  </a:gs>
                  <a:gs pos="0">
                    <a:schemeClr val="tx2">
                      <a:lumMod val="90000"/>
                      <a:lumOff val="10000"/>
                    </a:schemeClr>
                  </a:gs>
                  <a:gs pos="100000">
                    <a:schemeClr val="tx2">
                      <a:lumMod val="0"/>
                      <a:lumOff val="100000"/>
                    </a:schemeClr>
                  </a:gs>
                </a:gsLst>
                <a:lin ang="16200000" scaled="1"/>
                <a:tileRect/>
              </a:gra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7" name="Google Shape;194;p31"/>
          <p:cNvSpPr txBox="1"/>
          <p:nvPr/>
        </p:nvSpPr>
        <p:spPr>
          <a:xfrm>
            <a:off x="8829591" y="5072755"/>
            <a:ext cx="3249600" cy="12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6D1D8"/>
              </a:buClr>
              <a:buSzPts val="1200"/>
              <a:buFont typeface="Noto Sans Symbols"/>
              <a:buNone/>
            </a:pPr>
            <a:r>
              <a:rPr lang="pt-PT" sz="1600" dirty="0" err="1" smtClean="0">
                <a:solidFill>
                  <a:srgbClr val="86D1D8"/>
                </a:solidFill>
                <a:latin typeface="Corbel (Cabeçalhos)"/>
                <a:ea typeface="Century Gothic"/>
                <a:cs typeface="Century Gothic"/>
                <a:sym typeface="Century Gothic"/>
              </a:rPr>
              <a:t>Advisors</a:t>
            </a:r>
            <a:r>
              <a:rPr lang="pt-PT" sz="1600" b="0" i="0" u="none" strike="noStrike" cap="none" dirty="0" smtClean="0">
                <a:solidFill>
                  <a:srgbClr val="86D1D8"/>
                </a:solidFill>
                <a:latin typeface="Corbel (Cabeçalhos)"/>
                <a:ea typeface="Century Gothic"/>
                <a:cs typeface="Century Gothic"/>
                <a:sym typeface="Century Gothic"/>
              </a:rPr>
              <a:t>:</a:t>
            </a:r>
            <a:endParaRPr sz="1600" dirty="0">
              <a:latin typeface="Corbel (Cabeçalhos)"/>
            </a:endParaRPr>
          </a:p>
          <a:p>
            <a:pPr marL="0" marR="0" lvl="0" indent="0" algn="ctr" rtl="0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1200"/>
              <a:buFont typeface="Noto Sans Symbols"/>
              <a:buNone/>
            </a:pPr>
            <a:r>
              <a:rPr lang="pt-BR" sz="1600" dirty="0" smtClean="0">
                <a:solidFill>
                  <a:srgbClr val="86D1D8"/>
                </a:solidFill>
                <a:latin typeface="Corbel (Cabeçalhos)"/>
                <a:ea typeface="Century Gothic"/>
                <a:cs typeface="Century Gothic"/>
                <a:sym typeface="Century Gothic"/>
              </a:rPr>
              <a:t>Prof. </a:t>
            </a:r>
            <a:r>
              <a:rPr lang="pt-BR" sz="1600" b="0" i="0" u="none" strike="noStrike" cap="none" dirty="0" smtClean="0">
                <a:solidFill>
                  <a:srgbClr val="86D1D8"/>
                </a:solidFill>
                <a:latin typeface="Corbel (Cabeçalhos)"/>
                <a:ea typeface="Century Gothic"/>
                <a:cs typeface="Century Gothic"/>
                <a:sym typeface="Century Gothic"/>
              </a:rPr>
              <a:t>André Monteiro</a:t>
            </a:r>
            <a:endParaRPr sz="1600" dirty="0">
              <a:latin typeface="Corbel (Cabeçalhos)"/>
            </a:endParaRPr>
          </a:p>
          <a:p>
            <a:pPr marL="0" marR="0" lvl="0" indent="0" algn="ctr" rtl="0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1200"/>
              <a:buFont typeface="Noto Sans Symbols"/>
              <a:buNone/>
            </a:pPr>
            <a:r>
              <a:rPr lang="pt-BR" sz="1600" dirty="0" smtClean="0">
                <a:solidFill>
                  <a:srgbClr val="86D1D8"/>
                </a:solidFill>
                <a:latin typeface="Corbel (Cabeçalhos)"/>
                <a:ea typeface="Century Gothic"/>
                <a:cs typeface="Century Gothic"/>
                <a:sym typeface="Century Gothic"/>
              </a:rPr>
              <a:t>Prof</a:t>
            </a:r>
            <a:r>
              <a:rPr lang="pt-BR" sz="1600" dirty="0" smtClean="0">
                <a:solidFill>
                  <a:srgbClr val="86D1D8"/>
                </a:solidFill>
                <a:latin typeface="Corbel (Cabeçalhos)"/>
                <a:ea typeface="Century Gothic"/>
                <a:cs typeface="Century Gothic"/>
                <a:sym typeface="Century Gothic"/>
              </a:rPr>
              <a:t>. </a:t>
            </a:r>
            <a:r>
              <a:rPr lang="pt-PT" sz="1600" b="0" i="0" u="none" strike="noStrike" cap="none" dirty="0" smtClean="0">
                <a:solidFill>
                  <a:srgbClr val="86D1D8"/>
                </a:solidFill>
                <a:latin typeface="Corbel (Cabeçalhos)"/>
                <a:ea typeface="Century Gothic"/>
                <a:cs typeface="Century Gothic"/>
                <a:sym typeface="Century Gothic"/>
              </a:rPr>
              <a:t>Joaquim Sousa Pinto</a:t>
            </a:r>
            <a:endParaRPr sz="1600" dirty="0">
              <a:latin typeface="Corbel (Cabeçalhos)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5497506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A3FCA80-BCA8-4DB0-BE1C-A09BCDFD9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Requirements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AF86C82-E853-4C58-8BD9-BC7AA445BF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2071" y="2004919"/>
            <a:ext cx="10233800" cy="4351338"/>
          </a:xfrm>
        </p:spPr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User Requirements </a:t>
            </a:r>
          </a:p>
          <a:p>
            <a:pPr marL="1079500" indent="-457200" rtl="0">
              <a:spcBef>
                <a:spcPts val="1200"/>
              </a:spcBef>
              <a:spcAft>
                <a:spcPts val="1200"/>
              </a:spcAft>
              <a:buFont typeface="+mj-lt"/>
              <a:buAutoNum type="arabicPeriod" startAt="4"/>
            </a:pPr>
            <a:r>
              <a:rPr lang="en-US" sz="2400" b="0" i="0" u="none" strike="noStrike" dirty="0">
                <a:solidFill>
                  <a:srgbClr val="00B050"/>
                </a:solidFill>
                <a:effectLst/>
              </a:rPr>
              <a:t>List past competitions</a:t>
            </a:r>
            <a:endParaRPr lang="en-US" sz="2400" b="0" dirty="0">
              <a:solidFill>
                <a:srgbClr val="00B050"/>
              </a:solidFill>
              <a:effectLst/>
            </a:endParaRPr>
          </a:p>
          <a:p>
            <a:pPr marL="1079500" indent="-457200" rtl="0">
              <a:spcBef>
                <a:spcPts val="1200"/>
              </a:spcBef>
              <a:spcAft>
                <a:spcPts val="1200"/>
              </a:spcAft>
              <a:buFont typeface="+mj-lt"/>
              <a:buAutoNum type="arabicPeriod" startAt="4"/>
            </a:pPr>
            <a:r>
              <a:rPr lang="en-US" sz="2400" b="0" i="0" u="none" strike="noStrike" dirty="0">
                <a:solidFill>
                  <a:srgbClr val="00B050"/>
                </a:solidFill>
                <a:effectLst/>
              </a:rPr>
              <a:t>List the tests of a competition</a:t>
            </a:r>
            <a:endParaRPr lang="en-US" sz="2400" b="0" dirty="0">
              <a:solidFill>
                <a:srgbClr val="00B050"/>
              </a:solidFill>
              <a:effectLst/>
            </a:endParaRPr>
          </a:p>
          <a:p>
            <a:pPr marL="1079500" indent="-457200" rtl="0">
              <a:spcBef>
                <a:spcPts val="1200"/>
              </a:spcBef>
              <a:spcAft>
                <a:spcPts val="1200"/>
              </a:spcAft>
              <a:buFont typeface="+mj-lt"/>
              <a:buAutoNum type="arabicPeriod" startAt="4"/>
            </a:pPr>
            <a:r>
              <a:rPr lang="en-US" sz="2400" b="0" i="0" u="none" strike="noStrike" dirty="0">
                <a:solidFill>
                  <a:srgbClr val="00B050"/>
                </a:solidFill>
                <a:effectLst/>
              </a:rPr>
              <a:t>Search for and recover the state of a test in a competition</a:t>
            </a:r>
            <a:endParaRPr lang="en-US" sz="2400" dirty="0">
              <a:solidFill>
                <a:srgbClr val="00B050"/>
              </a:solidFill>
            </a:endParaRPr>
          </a:p>
          <a:p>
            <a:pPr marL="1079500" indent="-457200" rtl="0">
              <a:spcBef>
                <a:spcPts val="1200"/>
              </a:spcBef>
              <a:spcAft>
                <a:spcPts val="1200"/>
              </a:spcAft>
              <a:buFont typeface="+mj-lt"/>
              <a:buAutoNum type="arabicPeriod" startAt="4"/>
            </a:pPr>
            <a:r>
              <a:rPr lang="en-US" sz="2400" b="0" i="0" u="none" strike="noStrike" dirty="0">
                <a:solidFill>
                  <a:srgbClr val="00B050"/>
                </a:solidFill>
                <a:effectLst/>
              </a:rPr>
              <a:t>  Option to generate an HTML with the results of a competition</a:t>
            </a:r>
          </a:p>
          <a:p>
            <a:pPr marL="1079500" indent="-457200">
              <a:spcBef>
                <a:spcPts val="1200"/>
              </a:spcBef>
              <a:spcAft>
                <a:spcPts val="1200"/>
              </a:spcAft>
              <a:buFont typeface="+mj-lt"/>
              <a:buAutoNum type="arabicPeriod" startAt="4"/>
            </a:pPr>
            <a:r>
              <a:rPr lang="en-US" sz="2400" b="0" i="0" u="none" strike="noStrike" dirty="0">
                <a:solidFill>
                  <a:srgbClr val="00B0F0"/>
                </a:solidFill>
                <a:effectLst/>
              </a:rPr>
              <a:t>Options for various kinds of statistical info. (total score per school, avg score per school etc.) </a:t>
            </a:r>
            <a:endParaRPr lang="en-US" sz="2400" b="0" dirty="0">
              <a:solidFill>
                <a:srgbClr val="00B0F0"/>
              </a:solidFill>
              <a:effectLst/>
            </a:endParaRPr>
          </a:p>
          <a:p>
            <a:pPr marL="914400" rtl="0">
              <a:spcBef>
                <a:spcPts val="1200"/>
              </a:spcBef>
              <a:spcAft>
                <a:spcPts val="1200"/>
              </a:spcAft>
            </a:pPr>
            <a:endParaRPr lang="pt-PT" sz="2400" dirty="0">
              <a:solidFill>
                <a:srgbClr val="00B050"/>
              </a:solidFill>
            </a:endParaRPr>
          </a:p>
        </p:txBody>
      </p:sp>
      <p:pic>
        <p:nvPicPr>
          <p:cNvPr id="9" name="Picture 8" descr="A picture containing light, blur&#10;&#10;Description automatically generated">
            <a:extLst>
              <a:ext uri="{FF2B5EF4-FFF2-40B4-BE49-F238E27FC236}">
                <a16:creationId xmlns:a16="http://schemas.microsoft.com/office/drawing/2014/main" xmlns="" id="{2B5F40A4-56C1-4BAF-831F-BD5998235B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448" y="1801753"/>
            <a:ext cx="816623" cy="816623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xmlns="" id="{03F0B877-9715-46E4-BD4F-4FD142109BAD}"/>
              </a:ext>
            </a:extLst>
          </p:cNvPr>
          <p:cNvSpPr txBox="1"/>
          <p:nvPr/>
        </p:nvSpPr>
        <p:spPr>
          <a:xfrm>
            <a:off x="8944769" y="410598"/>
            <a:ext cx="2646878" cy="1354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b="1" i="0" dirty="0" err="1" smtClean="0">
                <a:solidFill>
                  <a:srgbClr val="DCDDDE"/>
                </a:solidFill>
                <a:effectLst/>
                <a:latin typeface="Whitney"/>
              </a:rPr>
              <a:t>Priority</a:t>
            </a:r>
            <a:r>
              <a:rPr lang="pt-PT" b="1" i="0" dirty="0" smtClean="0">
                <a:solidFill>
                  <a:srgbClr val="DCDDDE"/>
                </a:solidFill>
                <a:effectLst/>
                <a:latin typeface="Whitney"/>
              </a:rPr>
              <a:t> Ratings </a:t>
            </a:r>
            <a:r>
              <a:rPr lang="pt-PT" b="1" i="0" dirty="0" err="1" smtClean="0">
                <a:solidFill>
                  <a:srgbClr val="DCDDDE"/>
                </a:solidFill>
                <a:effectLst/>
                <a:latin typeface="Whitney"/>
              </a:rPr>
              <a:t>Label</a:t>
            </a:r>
            <a:r>
              <a:rPr lang="pt-PT" b="1" i="0" dirty="0" smtClean="0">
                <a:solidFill>
                  <a:srgbClr val="DCDDDE"/>
                </a:solidFill>
                <a:effectLst/>
                <a:latin typeface="Whitney"/>
              </a:rPr>
              <a:t>:</a:t>
            </a:r>
            <a:endParaRPr lang="pt-PT" sz="1600" b="1" i="0" dirty="0">
              <a:solidFill>
                <a:srgbClr val="DCDDDE"/>
              </a:solidFill>
              <a:effectLst/>
              <a:latin typeface="Whitney"/>
            </a:endParaRPr>
          </a:p>
          <a:p>
            <a:r>
              <a:rPr lang="pt-PT" sz="1600" dirty="0">
                <a:solidFill>
                  <a:srgbClr val="DCDDDE"/>
                </a:solidFill>
                <a:latin typeface="Whitney"/>
              </a:rPr>
              <a:t>	 </a:t>
            </a:r>
            <a:r>
              <a:rPr lang="pt-PT" sz="1600" b="0" i="0" dirty="0">
                <a:solidFill>
                  <a:srgbClr val="DCDDDE"/>
                </a:solidFill>
                <a:effectLst/>
                <a:latin typeface="Whitney"/>
              </a:rPr>
              <a:t>1 - </a:t>
            </a:r>
            <a:r>
              <a:rPr lang="pt-PT" sz="1600" b="0" i="0" dirty="0" err="1">
                <a:solidFill>
                  <a:srgbClr val="DCDDDE"/>
                </a:solidFill>
                <a:effectLst/>
                <a:latin typeface="Whitney"/>
              </a:rPr>
              <a:t>Optional</a:t>
            </a:r>
            <a:endParaRPr lang="pt-PT" sz="1600" b="0" i="0" dirty="0">
              <a:solidFill>
                <a:srgbClr val="DCDDDE"/>
              </a:solidFill>
              <a:effectLst/>
              <a:latin typeface="Whitney"/>
            </a:endParaRPr>
          </a:p>
          <a:p>
            <a:r>
              <a:rPr lang="pt-PT" sz="1600" b="0" i="0" dirty="0">
                <a:solidFill>
                  <a:srgbClr val="DCDDDE"/>
                </a:solidFill>
                <a:effectLst/>
                <a:latin typeface="Whitney"/>
              </a:rPr>
              <a:t> 	 2-  </a:t>
            </a:r>
            <a:r>
              <a:rPr lang="pt-PT" sz="1600" b="0" i="0" dirty="0" err="1">
                <a:solidFill>
                  <a:srgbClr val="DCDDDE"/>
                </a:solidFill>
                <a:effectLst/>
                <a:latin typeface="Whitney"/>
              </a:rPr>
              <a:t>Secondary</a:t>
            </a:r>
            <a:endParaRPr lang="pt-PT" sz="1600" b="0" i="0" dirty="0">
              <a:solidFill>
                <a:srgbClr val="DCDDDE"/>
              </a:solidFill>
              <a:effectLst/>
              <a:latin typeface="Whitney"/>
            </a:endParaRPr>
          </a:p>
          <a:p>
            <a:r>
              <a:rPr lang="pt-PT" sz="1600" b="0" i="0" dirty="0">
                <a:solidFill>
                  <a:srgbClr val="DCDDDE"/>
                </a:solidFill>
                <a:effectLst/>
                <a:latin typeface="Whitney"/>
              </a:rPr>
              <a:t>	 3 - </a:t>
            </a:r>
            <a:r>
              <a:rPr lang="pt-PT" sz="1600" b="0" i="0" dirty="0" err="1">
                <a:solidFill>
                  <a:srgbClr val="DCDDDE"/>
                </a:solidFill>
                <a:effectLst/>
                <a:latin typeface="Whitney"/>
              </a:rPr>
              <a:t>Important</a:t>
            </a:r>
            <a:endParaRPr lang="pt-PT" sz="1600" b="0" i="0" dirty="0">
              <a:solidFill>
                <a:srgbClr val="DCDDDE"/>
              </a:solidFill>
              <a:effectLst/>
              <a:latin typeface="Whitney"/>
            </a:endParaRPr>
          </a:p>
          <a:p>
            <a:r>
              <a:rPr lang="pt-PT" sz="1600" b="0" i="0" dirty="0">
                <a:solidFill>
                  <a:srgbClr val="DCDDDE"/>
                </a:solidFill>
                <a:effectLst/>
                <a:latin typeface="Whitney"/>
              </a:rPr>
              <a:t> 	 4 - </a:t>
            </a:r>
            <a:r>
              <a:rPr lang="pt-PT" sz="1600" b="0" i="0" dirty="0" err="1" smtClean="0">
                <a:solidFill>
                  <a:srgbClr val="DCDDDE"/>
                </a:solidFill>
                <a:effectLst/>
                <a:latin typeface="Whitney"/>
              </a:rPr>
              <a:t>Mandatory</a:t>
            </a:r>
            <a:endParaRPr lang="en-US" sz="1600" b="1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xmlns="" id="{4EDEB422-E7FB-41DE-9F7B-2F2EB00094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0412" y="1520737"/>
            <a:ext cx="167781" cy="162953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xmlns="" id="{DC590F39-E5B1-4D7C-B35A-9CBB46593B6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81" t="-4162" b="-1"/>
          <a:stretch/>
        </p:blipFill>
        <p:spPr>
          <a:xfrm>
            <a:off x="9290411" y="1001698"/>
            <a:ext cx="167780" cy="169736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xmlns="" id="{EE4C1DCC-7E3D-44AE-AF3F-78A93BBE0C7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680" t="2921"/>
          <a:stretch/>
        </p:blipFill>
        <p:spPr>
          <a:xfrm>
            <a:off x="9290411" y="1271804"/>
            <a:ext cx="167781" cy="162954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xmlns="" id="{8400B9DE-C3EC-4C31-B4FC-EC2B82FD422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8628" t="-4161" b="1"/>
          <a:stretch/>
        </p:blipFill>
        <p:spPr>
          <a:xfrm>
            <a:off x="9290411" y="757090"/>
            <a:ext cx="167780" cy="169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2735490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A3FCA80-BCA8-4DB0-BE1C-A09BCDFD9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Requirements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AF86C82-E853-4C58-8BD9-BC7AA445BF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0000" y="1986989"/>
            <a:ext cx="10233800" cy="4351338"/>
          </a:xfrm>
        </p:spPr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User Requirements (cont.)</a:t>
            </a:r>
          </a:p>
          <a:p>
            <a:pPr marL="1143000" indent="-457200" rtl="0">
              <a:spcBef>
                <a:spcPts val="1200"/>
              </a:spcBef>
              <a:spcAft>
                <a:spcPts val="1200"/>
              </a:spcAft>
              <a:buFont typeface="+mj-lt"/>
              <a:buAutoNum type="arabicPeriod" startAt="9"/>
            </a:pPr>
            <a:r>
              <a:rPr lang="en-US" sz="2400" b="0" i="0" u="none" strike="noStrike" dirty="0">
                <a:solidFill>
                  <a:srgbClr val="00B050"/>
                </a:solidFill>
                <a:effectLst/>
              </a:rPr>
              <a:t>Register a School</a:t>
            </a:r>
            <a:endParaRPr lang="en-US" sz="2400" b="0" dirty="0">
              <a:solidFill>
                <a:srgbClr val="00B050"/>
              </a:solidFill>
              <a:effectLst/>
            </a:endParaRPr>
          </a:p>
          <a:p>
            <a:pPr marL="1143000" indent="-457200" rtl="0">
              <a:spcBef>
                <a:spcPts val="1200"/>
              </a:spcBef>
              <a:spcAft>
                <a:spcPts val="1200"/>
              </a:spcAft>
              <a:buFont typeface="+mj-lt"/>
              <a:buAutoNum type="arabicPeriod" startAt="9"/>
            </a:pPr>
            <a:r>
              <a:rPr lang="en-US" sz="2400" b="0" i="0" u="none" strike="noStrike" dirty="0">
                <a:solidFill>
                  <a:srgbClr val="00B050"/>
                </a:solidFill>
                <a:effectLst/>
              </a:rPr>
              <a:t>List schools</a:t>
            </a:r>
            <a:endParaRPr lang="en-US" sz="2400" b="0" dirty="0">
              <a:solidFill>
                <a:srgbClr val="00B050"/>
              </a:solidFill>
              <a:effectLst/>
            </a:endParaRPr>
          </a:p>
          <a:p>
            <a:pPr marL="1143000" indent="-457200" rtl="0">
              <a:spcBef>
                <a:spcPts val="1200"/>
              </a:spcBef>
              <a:spcAft>
                <a:spcPts val="1200"/>
              </a:spcAft>
              <a:buFont typeface="+mj-lt"/>
              <a:buAutoNum type="arabicPeriod" startAt="9"/>
            </a:pPr>
            <a:r>
              <a:rPr lang="en-US" sz="2400" dirty="0">
                <a:solidFill>
                  <a:srgbClr val="00B050"/>
                </a:solidFill>
              </a:rPr>
              <a:t>R</a:t>
            </a:r>
            <a:r>
              <a:rPr lang="en-US" sz="2400" b="0" i="0" u="none" strike="noStrike" dirty="0">
                <a:solidFill>
                  <a:srgbClr val="00B050"/>
                </a:solidFill>
                <a:effectLst/>
              </a:rPr>
              <a:t>egistration of schools in competitions</a:t>
            </a:r>
            <a:endParaRPr lang="en-US" sz="2400" b="0" dirty="0">
              <a:solidFill>
                <a:srgbClr val="00B050"/>
              </a:solidFill>
              <a:effectLst/>
            </a:endParaRPr>
          </a:p>
          <a:p>
            <a:pPr marL="1143000" indent="-457200" rtl="0">
              <a:spcBef>
                <a:spcPts val="1200"/>
              </a:spcBef>
              <a:spcAft>
                <a:spcPts val="1200"/>
              </a:spcAft>
              <a:buFont typeface="+mj-lt"/>
              <a:buAutoNum type="arabicPeriod" startAt="9"/>
            </a:pPr>
            <a:r>
              <a:rPr lang="en-US" sz="2400" b="0" i="0" u="none" strike="noStrike" dirty="0">
                <a:solidFill>
                  <a:srgbClr val="00B050"/>
                </a:solidFill>
                <a:effectLst/>
              </a:rPr>
              <a:t>Associate a teacher to a school</a:t>
            </a:r>
          </a:p>
          <a:p>
            <a:pPr marL="1143000" indent="-457200">
              <a:spcBef>
                <a:spcPts val="1200"/>
              </a:spcBef>
              <a:spcAft>
                <a:spcPts val="1200"/>
              </a:spcAft>
              <a:buFont typeface="+mj-lt"/>
              <a:buAutoNum type="arabicPeriod" startAt="9"/>
            </a:pPr>
            <a:r>
              <a:rPr lang="en-US" sz="2400" b="0" i="0" u="none" strike="noStrike" dirty="0">
                <a:solidFill>
                  <a:srgbClr val="FF7F27"/>
                </a:solidFill>
                <a:effectLst/>
              </a:rPr>
              <a:t>Map view of the schools involved in Pmate</a:t>
            </a:r>
            <a:endParaRPr lang="en-US" sz="2400" b="0" dirty="0">
              <a:solidFill>
                <a:srgbClr val="FF7F27"/>
              </a:solidFill>
              <a:effectLst/>
            </a:endParaRPr>
          </a:p>
        </p:txBody>
      </p:sp>
      <p:pic>
        <p:nvPicPr>
          <p:cNvPr id="4" name="Picture 3" descr="A picture containing light, blur&#10;&#10;Description automatically generated">
            <a:extLst>
              <a:ext uri="{FF2B5EF4-FFF2-40B4-BE49-F238E27FC236}">
                <a16:creationId xmlns:a16="http://schemas.microsoft.com/office/drawing/2014/main" xmlns="" id="{EA606504-73F6-4FF6-98F8-924E953FC3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377" y="1783823"/>
            <a:ext cx="816623" cy="816623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xmlns="" id="{03F0B877-9715-46E4-BD4F-4FD142109BAD}"/>
              </a:ext>
            </a:extLst>
          </p:cNvPr>
          <p:cNvSpPr txBox="1"/>
          <p:nvPr/>
        </p:nvSpPr>
        <p:spPr>
          <a:xfrm>
            <a:off x="8944769" y="410598"/>
            <a:ext cx="2646878" cy="1354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b="1" i="0" dirty="0" err="1" smtClean="0">
                <a:solidFill>
                  <a:srgbClr val="DCDDDE"/>
                </a:solidFill>
                <a:effectLst/>
                <a:latin typeface="Whitney"/>
              </a:rPr>
              <a:t>Priority</a:t>
            </a:r>
            <a:r>
              <a:rPr lang="pt-PT" b="1" i="0" dirty="0" smtClean="0">
                <a:solidFill>
                  <a:srgbClr val="DCDDDE"/>
                </a:solidFill>
                <a:effectLst/>
                <a:latin typeface="Whitney"/>
              </a:rPr>
              <a:t> Ratings </a:t>
            </a:r>
            <a:r>
              <a:rPr lang="pt-PT" b="1" i="0" dirty="0" err="1" smtClean="0">
                <a:solidFill>
                  <a:srgbClr val="DCDDDE"/>
                </a:solidFill>
                <a:effectLst/>
                <a:latin typeface="Whitney"/>
              </a:rPr>
              <a:t>Label</a:t>
            </a:r>
            <a:r>
              <a:rPr lang="pt-PT" b="1" i="0" dirty="0" smtClean="0">
                <a:solidFill>
                  <a:srgbClr val="DCDDDE"/>
                </a:solidFill>
                <a:effectLst/>
                <a:latin typeface="Whitney"/>
              </a:rPr>
              <a:t>:</a:t>
            </a:r>
            <a:endParaRPr lang="pt-PT" sz="1600" b="1" i="0" dirty="0">
              <a:solidFill>
                <a:srgbClr val="DCDDDE"/>
              </a:solidFill>
              <a:effectLst/>
              <a:latin typeface="Whitney"/>
            </a:endParaRPr>
          </a:p>
          <a:p>
            <a:r>
              <a:rPr lang="pt-PT" sz="1600" dirty="0">
                <a:solidFill>
                  <a:srgbClr val="DCDDDE"/>
                </a:solidFill>
                <a:latin typeface="Whitney"/>
              </a:rPr>
              <a:t>	 </a:t>
            </a:r>
            <a:r>
              <a:rPr lang="pt-PT" sz="1600" b="0" i="0" dirty="0">
                <a:solidFill>
                  <a:srgbClr val="DCDDDE"/>
                </a:solidFill>
                <a:effectLst/>
                <a:latin typeface="Whitney"/>
              </a:rPr>
              <a:t>1 - </a:t>
            </a:r>
            <a:r>
              <a:rPr lang="pt-PT" sz="1600" b="0" i="0" dirty="0" err="1">
                <a:solidFill>
                  <a:srgbClr val="DCDDDE"/>
                </a:solidFill>
                <a:effectLst/>
                <a:latin typeface="Whitney"/>
              </a:rPr>
              <a:t>Optional</a:t>
            </a:r>
            <a:endParaRPr lang="pt-PT" sz="1600" b="0" i="0" dirty="0">
              <a:solidFill>
                <a:srgbClr val="DCDDDE"/>
              </a:solidFill>
              <a:effectLst/>
              <a:latin typeface="Whitney"/>
            </a:endParaRPr>
          </a:p>
          <a:p>
            <a:r>
              <a:rPr lang="pt-PT" sz="1600" b="0" i="0" dirty="0">
                <a:solidFill>
                  <a:srgbClr val="DCDDDE"/>
                </a:solidFill>
                <a:effectLst/>
                <a:latin typeface="Whitney"/>
              </a:rPr>
              <a:t> 	 2-  </a:t>
            </a:r>
            <a:r>
              <a:rPr lang="pt-PT" sz="1600" b="0" i="0" dirty="0" err="1">
                <a:solidFill>
                  <a:srgbClr val="DCDDDE"/>
                </a:solidFill>
                <a:effectLst/>
                <a:latin typeface="Whitney"/>
              </a:rPr>
              <a:t>Secondary</a:t>
            </a:r>
            <a:endParaRPr lang="pt-PT" sz="1600" b="0" i="0" dirty="0">
              <a:solidFill>
                <a:srgbClr val="DCDDDE"/>
              </a:solidFill>
              <a:effectLst/>
              <a:latin typeface="Whitney"/>
            </a:endParaRPr>
          </a:p>
          <a:p>
            <a:r>
              <a:rPr lang="pt-PT" sz="1600" b="0" i="0" dirty="0">
                <a:solidFill>
                  <a:srgbClr val="DCDDDE"/>
                </a:solidFill>
                <a:effectLst/>
                <a:latin typeface="Whitney"/>
              </a:rPr>
              <a:t>	 3 - </a:t>
            </a:r>
            <a:r>
              <a:rPr lang="pt-PT" sz="1600" b="0" i="0" dirty="0" err="1">
                <a:solidFill>
                  <a:srgbClr val="DCDDDE"/>
                </a:solidFill>
                <a:effectLst/>
                <a:latin typeface="Whitney"/>
              </a:rPr>
              <a:t>Important</a:t>
            </a:r>
            <a:endParaRPr lang="pt-PT" sz="1600" b="0" i="0" dirty="0">
              <a:solidFill>
                <a:srgbClr val="DCDDDE"/>
              </a:solidFill>
              <a:effectLst/>
              <a:latin typeface="Whitney"/>
            </a:endParaRPr>
          </a:p>
          <a:p>
            <a:r>
              <a:rPr lang="pt-PT" sz="1600" b="0" i="0" dirty="0">
                <a:solidFill>
                  <a:srgbClr val="DCDDDE"/>
                </a:solidFill>
                <a:effectLst/>
                <a:latin typeface="Whitney"/>
              </a:rPr>
              <a:t> 	 4 - </a:t>
            </a:r>
            <a:r>
              <a:rPr lang="pt-PT" sz="1600" b="0" i="0" dirty="0" err="1" smtClean="0">
                <a:solidFill>
                  <a:srgbClr val="DCDDDE"/>
                </a:solidFill>
                <a:effectLst/>
                <a:latin typeface="Whitney"/>
              </a:rPr>
              <a:t>Mandatory</a:t>
            </a:r>
            <a:endParaRPr lang="en-US" sz="1600" b="1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xmlns="" id="{4EDEB422-E7FB-41DE-9F7B-2F2EB00094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0412" y="1520737"/>
            <a:ext cx="167781" cy="162953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xmlns="" id="{DC590F39-E5B1-4D7C-B35A-9CBB46593B6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81" t="-4162" b="-1"/>
          <a:stretch/>
        </p:blipFill>
        <p:spPr>
          <a:xfrm>
            <a:off x="9290411" y="1001698"/>
            <a:ext cx="167780" cy="169736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xmlns="" id="{EE4C1DCC-7E3D-44AE-AF3F-78A93BBE0C7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680" t="2921"/>
          <a:stretch/>
        </p:blipFill>
        <p:spPr>
          <a:xfrm>
            <a:off x="9290411" y="1271804"/>
            <a:ext cx="167781" cy="162954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xmlns="" id="{8400B9DE-C3EC-4C31-B4FC-EC2B82FD422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8628" t="-4161" b="1"/>
          <a:stretch/>
        </p:blipFill>
        <p:spPr>
          <a:xfrm>
            <a:off x="9290411" y="757090"/>
            <a:ext cx="167780" cy="169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1571796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A3FCA80-BCA8-4DB0-BE1C-A09BCDFD9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Requirements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AF86C82-E853-4C58-8BD9-BC7AA445BF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1036" y="2184213"/>
            <a:ext cx="10233800" cy="435133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User Requirements (cont.)</a:t>
            </a:r>
          </a:p>
          <a:p>
            <a:pPr marL="1143000" indent="-457200" rtl="0">
              <a:spcBef>
                <a:spcPts val="1200"/>
              </a:spcBef>
              <a:spcAft>
                <a:spcPts val="1200"/>
              </a:spcAft>
              <a:buFont typeface="+mj-lt"/>
              <a:buAutoNum type="arabicPeriod" startAt="14"/>
            </a:pPr>
            <a:r>
              <a:rPr lang="en-US" sz="2400" dirty="0">
                <a:solidFill>
                  <a:srgbClr val="00B050"/>
                </a:solidFill>
              </a:rPr>
              <a:t>Create a new test or training game.</a:t>
            </a:r>
          </a:p>
          <a:p>
            <a:pPr marL="1143000" indent="-457200" rtl="0">
              <a:spcBef>
                <a:spcPts val="1200"/>
              </a:spcBef>
              <a:spcAft>
                <a:spcPts val="1200"/>
              </a:spcAft>
              <a:buFont typeface="+mj-lt"/>
              <a:buAutoNum type="arabicPeriod" startAt="14"/>
            </a:pPr>
            <a:r>
              <a:rPr lang="en-US" sz="2400" dirty="0">
                <a:solidFill>
                  <a:srgbClr val="00B050"/>
                </a:solidFill>
              </a:rPr>
              <a:t>Copy ‘question models’ from an older to a new test.</a:t>
            </a:r>
          </a:p>
          <a:p>
            <a:pPr marL="1143000" indent="-457200" rtl="0">
              <a:spcBef>
                <a:spcPts val="1200"/>
              </a:spcBef>
              <a:spcAft>
                <a:spcPts val="1200"/>
              </a:spcAft>
              <a:buFont typeface="+mj-lt"/>
              <a:buAutoNum type="arabicPeriod" startAt="14"/>
            </a:pPr>
            <a:r>
              <a:rPr lang="en-US" sz="2400" dirty="0">
                <a:solidFill>
                  <a:srgbClr val="00B0F0"/>
                </a:solidFill>
              </a:rPr>
              <a:t>List  students by </a:t>
            </a:r>
            <a:r>
              <a:rPr lang="en-US" sz="2400" dirty="0" smtClean="0">
                <a:solidFill>
                  <a:srgbClr val="00B0F0"/>
                </a:solidFill>
              </a:rPr>
              <a:t>school.</a:t>
            </a:r>
            <a:endParaRPr lang="en-US" sz="2400" dirty="0">
              <a:solidFill>
                <a:srgbClr val="00B0F0"/>
              </a:solidFill>
            </a:endParaRPr>
          </a:p>
          <a:p>
            <a:pPr marL="1143000" indent="-457200" rtl="0">
              <a:spcBef>
                <a:spcPts val="1200"/>
              </a:spcBef>
              <a:spcAft>
                <a:spcPts val="1200"/>
              </a:spcAft>
              <a:buFont typeface="+mj-lt"/>
              <a:buAutoNum type="arabicPeriod" startAt="14"/>
            </a:pPr>
            <a:r>
              <a:rPr lang="en-US" sz="2400" dirty="0">
                <a:solidFill>
                  <a:srgbClr val="FF7F27"/>
                </a:solidFill>
              </a:rPr>
              <a:t>Communication via email for a user or a target group of users (teachers, students, etc</a:t>
            </a:r>
            <a:r>
              <a:rPr lang="en-US" sz="2400" dirty="0" smtClean="0">
                <a:solidFill>
                  <a:srgbClr val="FF7F27"/>
                </a:solidFill>
              </a:rPr>
              <a:t>.).</a:t>
            </a:r>
            <a:endParaRPr lang="en-US" sz="2400" dirty="0">
              <a:solidFill>
                <a:srgbClr val="FF7F27"/>
              </a:solidFill>
            </a:endParaRPr>
          </a:p>
        </p:txBody>
      </p:sp>
      <p:pic>
        <p:nvPicPr>
          <p:cNvPr id="4" name="Picture 3" descr="A picture containing light, blur&#10;&#10;Description automatically generated">
            <a:extLst>
              <a:ext uri="{FF2B5EF4-FFF2-40B4-BE49-F238E27FC236}">
                <a16:creationId xmlns:a16="http://schemas.microsoft.com/office/drawing/2014/main" xmlns="" id="{B90A8D46-EA39-4CBC-B80E-1428445692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413" y="1981047"/>
            <a:ext cx="816623" cy="816623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xmlns="" id="{03F0B877-9715-46E4-BD4F-4FD142109BAD}"/>
              </a:ext>
            </a:extLst>
          </p:cNvPr>
          <p:cNvSpPr txBox="1"/>
          <p:nvPr/>
        </p:nvSpPr>
        <p:spPr>
          <a:xfrm>
            <a:off x="8944769" y="410598"/>
            <a:ext cx="2646878" cy="1354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b="1" i="0" dirty="0" err="1" smtClean="0">
                <a:solidFill>
                  <a:srgbClr val="DCDDDE"/>
                </a:solidFill>
                <a:effectLst/>
                <a:latin typeface="Whitney"/>
              </a:rPr>
              <a:t>Priority</a:t>
            </a:r>
            <a:r>
              <a:rPr lang="pt-PT" b="1" i="0" dirty="0" smtClean="0">
                <a:solidFill>
                  <a:srgbClr val="DCDDDE"/>
                </a:solidFill>
                <a:effectLst/>
                <a:latin typeface="Whitney"/>
              </a:rPr>
              <a:t> Ratings </a:t>
            </a:r>
            <a:r>
              <a:rPr lang="pt-PT" b="1" i="0" dirty="0" err="1" smtClean="0">
                <a:solidFill>
                  <a:srgbClr val="DCDDDE"/>
                </a:solidFill>
                <a:effectLst/>
                <a:latin typeface="Whitney"/>
              </a:rPr>
              <a:t>Label</a:t>
            </a:r>
            <a:r>
              <a:rPr lang="pt-PT" b="1" i="0" dirty="0" smtClean="0">
                <a:solidFill>
                  <a:srgbClr val="DCDDDE"/>
                </a:solidFill>
                <a:effectLst/>
                <a:latin typeface="Whitney"/>
              </a:rPr>
              <a:t>:</a:t>
            </a:r>
            <a:endParaRPr lang="pt-PT" sz="1600" b="1" i="0" dirty="0">
              <a:solidFill>
                <a:srgbClr val="DCDDDE"/>
              </a:solidFill>
              <a:effectLst/>
              <a:latin typeface="Whitney"/>
            </a:endParaRPr>
          </a:p>
          <a:p>
            <a:r>
              <a:rPr lang="pt-PT" sz="1600" dirty="0">
                <a:solidFill>
                  <a:srgbClr val="DCDDDE"/>
                </a:solidFill>
                <a:latin typeface="Whitney"/>
              </a:rPr>
              <a:t>	 </a:t>
            </a:r>
            <a:r>
              <a:rPr lang="pt-PT" sz="1600" b="0" i="0" dirty="0">
                <a:solidFill>
                  <a:srgbClr val="DCDDDE"/>
                </a:solidFill>
                <a:effectLst/>
                <a:latin typeface="Whitney"/>
              </a:rPr>
              <a:t>1 - </a:t>
            </a:r>
            <a:r>
              <a:rPr lang="pt-PT" sz="1600" b="0" i="0" dirty="0" err="1">
                <a:solidFill>
                  <a:srgbClr val="DCDDDE"/>
                </a:solidFill>
                <a:effectLst/>
                <a:latin typeface="Whitney"/>
              </a:rPr>
              <a:t>Optional</a:t>
            </a:r>
            <a:endParaRPr lang="pt-PT" sz="1600" b="0" i="0" dirty="0">
              <a:solidFill>
                <a:srgbClr val="DCDDDE"/>
              </a:solidFill>
              <a:effectLst/>
              <a:latin typeface="Whitney"/>
            </a:endParaRPr>
          </a:p>
          <a:p>
            <a:r>
              <a:rPr lang="pt-PT" sz="1600" b="0" i="0" dirty="0">
                <a:solidFill>
                  <a:srgbClr val="DCDDDE"/>
                </a:solidFill>
                <a:effectLst/>
                <a:latin typeface="Whitney"/>
              </a:rPr>
              <a:t> 	 2-  </a:t>
            </a:r>
            <a:r>
              <a:rPr lang="pt-PT" sz="1600" b="0" i="0" dirty="0" err="1">
                <a:solidFill>
                  <a:srgbClr val="DCDDDE"/>
                </a:solidFill>
                <a:effectLst/>
                <a:latin typeface="Whitney"/>
              </a:rPr>
              <a:t>Secondary</a:t>
            </a:r>
            <a:endParaRPr lang="pt-PT" sz="1600" b="0" i="0" dirty="0">
              <a:solidFill>
                <a:srgbClr val="DCDDDE"/>
              </a:solidFill>
              <a:effectLst/>
              <a:latin typeface="Whitney"/>
            </a:endParaRPr>
          </a:p>
          <a:p>
            <a:r>
              <a:rPr lang="pt-PT" sz="1600" b="0" i="0" dirty="0">
                <a:solidFill>
                  <a:srgbClr val="DCDDDE"/>
                </a:solidFill>
                <a:effectLst/>
                <a:latin typeface="Whitney"/>
              </a:rPr>
              <a:t>	 3 - </a:t>
            </a:r>
            <a:r>
              <a:rPr lang="pt-PT" sz="1600" b="0" i="0" dirty="0" err="1">
                <a:solidFill>
                  <a:srgbClr val="DCDDDE"/>
                </a:solidFill>
                <a:effectLst/>
                <a:latin typeface="Whitney"/>
              </a:rPr>
              <a:t>Important</a:t>
            </a:r>
            <a:endParaRPr lang="pt-PT" sz="1600" b="0" i="0" dirty="0">
              <a:solidFill>
                <a:srgbClr val="DCDDDE"/>
              </a:solidFill>
              <a:effectLst/>
              <a:latin typeface="Whitney"/>
            </a:endParaRPr>
          </a:p>
          <a:p>
            <a:r>
              <a:rPr lang="pt-PT" sz="1600" b="0" i="0" dirty="0">
                <a:solidFill>
                  <a:srgbClr val="DCDDDE"/>
                </a:solidFill>
                <a:effectLst/>
                <a:latin typeface="Whitney"/>
              </a:rPr>
              <a:t> 	 4 - </a:t>
            </a:r>
            <a:r>
              <a:rPr lang="pt-PT" sz="1600" b="0" i="0" dirty="0" err="1" smtClean="0">
                <a:solidFill>
                  <a:srgbClr val="DCDDDE"/>
                </a:solidFill>
                <a:effectLst/>
                <a:latin typeface="Whitney"/>
              </a:rPr>
              <a:t>Mandatory</a:t>
            </a:r>
            <a:endParaRPr lang="en-US" sz="1600" b="1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xmlns="" id="{4EDEB422-E7FB-41DE-9F7B-2F2EB00094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0412" y="1520737"/>
            <a:ext cx="167781" cy="162953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xmlns="" id="{DC590F39-E5B1-4D7C-B35A-9CBB46593B6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81" t="-4162" b="-1"/>
          <a:stretch/>
        </p:blipFill>
        <p:spPr>
          <a:xfrm>
            <a:off x="9290411" y="1001698"/>
            <a:ext cx="167780" cy="169736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xmlns="" id="{EE4C1DCC-7E3D-44AE-AF3F-78A93BBE0C7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680" t="2921"/>
          <a:stretch/>
        </p:blipFill>
        <p:spPr>
          <a:xfrm>
            <a:off x="9290411" y="1271804"/>
            <a:ext cx="167781" cy="162954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xmlns="" id="{8400B9DE-C3EC-4C31-B4FC-EC2B82FD422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8628" t="-4161" b="1"/>
          <a:stretch/>
        </p:blipFill>
        <p:spPr>
          <a:xfrm>
            <a:off x="9290411" y="757090"/>
            <a:ext cx="167780" cy="169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6058418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A3FCA80-BCA8-4DB0-BE1C-A09BCDFD9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Requirements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AF86C82-E853-4C58-8BD9-BC7AA445BF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8965" y="2202142"/>
            <a:ext cx="10233800" cy="2827057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User Requirements (cont.)</a:t>
            </a:r>
          </a:p>
          <a:p>
            <a:pPr marL="1076325" lvl="1" indent="-457200">
              <a:buFont typeface="+mj-lt"/>
              <a:buAutoNum type="arabicPeriod" startAt="18"/>
            </a:pPr>
            <a:r>
              <a:rPr lang="en-US" sz="2400" dirty="0" smtClean="0">
                <a:solidFill>
                  <a:srgbClr val="00B0F0"/>
                </a:solidFill>
                <a:latin typeface="+mj-lt"/>
              </a:rPr>
              <a:t>Tab ‘</a:t>
            </a:r>
            <a:r>
              <a:rPr lang="en-US" sz="2400" dirty="0" err="1" smtClean="0">
                <a:solidFill>
                  <a:srgbClr val="00B0F0"/>
                </a:solidFill>
                <a:latin typeface="+mj-lt"/>
              </a:rPr>
              <a:t>Utilizadores</a:t>
            </a:r>
            <a:r>
              <a:rPr lang="en-US" dirty="0" smtClean="0">
                <a:solidFill>
                  <a:srgbClr val="00B0F0"/>
                </a:solidFill>
                <a:latin typeface="+mj-lt"/>
              </a:rPr>
              <a:t>’ </a:t>
            </a:r>
            <a:r>
              <a:rPr lang="en-US" sz="2400" dirty="0" smtClean="0">
                <a:solidFill>
                  <a:srgbClr val="00B0F0"/>
                </a:solidFill>
                <a:latin typeface="+mj-lt"/>
              </a:rPr>
              <a:t>to list and manage </a:t>
            </a:r>
            <a:r>
              <a:rPr lang="en-US" sz="2400" dirty="0">
                <a:solidFill>
                  <a:srgbClr val="00B0F0"/>
                </a:solidFill>
                <a:latin typeface="+mj-lt"/>
              </a:rPr>
              <a:t>the roles of the </a:t>
            </a:r>
            <a:r>
              <a:rPr lang="en-US" sz="2400" dirty="0" smtClean="0">
                <a:solidFill>
                  <a:srgbClr val="00B0F0"/>
                </a:solidFill>
                <a:latin typeface="+mj-lt"/>
              </a:rPr>
              <a:t>users </a:t>
            </a:r>
            <a:r>
              <a:rPr lang="en-US" sz="2400" dirty="0">
                <a:solidFill>
                  <a:srgbClr val="00B0F0"/>
                </a:solidFill>
                <a:latin typeface="+mj-lt"/>
              </a:rPr>
              <a:t>: </a:t>
            </a:r>
            <a:r>
              <a:rPr lang="en-US" sz="2400" dirty="0" smtClean="0">
                <a:solidFill>
                  <a:srgbClr val="00B0F0"/>
                </a:solidFill>
                <a:latin typeface="+mj-lt"/>
              </a:rPr>
              <a:t>search users</a:t>
            </a:r>
            <a:r>
              <a:rPr lang="en-US" sz="2400" dirty="0">
                <a:solidFill>
                  <a:srgbClr val="00B0F0"/>
                </a:solidFill>
                <a:latin typeface="+mj-lt"/>
              </a:rPr>
              <a:t>, </a:t>
            </a:r>
            <a:r>
              <a:rPr lang="en-US" sz="2400" dirty="0" smtClean="0">
                <a:solidFill>
                  <a:srgbClr val="00B0F0"/>
                </a:solidFill>
                <a:latin typeface="+mj-lt"/>
              </a:rPr>
              <a:t>select </a:t>
            </a:r>
            <a:r>
              <a:rPr lang="en-US" dirty="0">
                <a:solidFill>
                  <a:srgbClr val="00B0F0"/>
                </a:solidFill>
                <a:latin typeface="+mj-lt"/>
              </a:rPr>
              <a:t>u</a:t>
            </a:r>
            <a:r>
              <a:rPr lang="en-US" sz="2400" dirty="0" smtClean="0">
                <a:solidFill>
                  <a:srgbClr val="00B0F0"/>
                </a:solidFill>
                <a:latin typeface="+mj-lt"/>
              </a:rPr>
              <a:t>ser</a:t>
            </a:r>
            <a:r>
              <a:rPr lang="en-US" sz="2400" dirty="0">
                <a:solidFill>
                  <a:srgbClr val="00B0F0"/>
                </a:solidFill>
                <a:latin typeface="+mj-lt"/>
              </a:rPr>
              <a:t>, </a:t>
            </a:r>
            <a:r>
              <a:rPr lang="en-US" sz="2400" dirty="0" smtClean="0">
                <a:solidFill>
                  <a:srgbClr val="00B0F0"/>
                </a:solidFill>
                <a:latin typeface="+mj-lt"/>
              </a:rPr>
              <a:t>add/</a:t>
            </a:r>
            <a:r>
              <a:rPr lang="en-US" dirty="0" smtClean="0">
                <a:solidFill>
                  <a:srgbClr val="00B0F0"/>
                </a:solidFill>
                <a:latin typeface="+mj-lt"/>
              </a:rPr>
              <a:t>r</a:t>
            </a:r>
            <a:r>
              <a:rPr lang="en-US" sz="2400" dirty="0" smtClean="0">
                <a:solidFill>
                  <a:srgbClr val="00B0F0"/>
                </a:solidFill>
                <a:latin typeface="+mj-lt"/>
              </a:rPr>
              <a:t>emove roles.</a:t>
            </a:r>
            <a:endParaRPr lang="en-US" sz="2400" dirty="0">
              <a:solidFill>
                <a:srgbClr val="00B0F0"/>
              </a:solidFill>
              <a:latin typeface="+mj-lt"/>
            </a:endParaRPr>
          </a:p>
          <a:p>
            <a:pPr marL="1133475" lvl="1" indent="-514350">
              <a:buFont typeface="+mj-lt"/>
              <a:buAutoNum type="arabicPeriod" startAt="18"/>
            </a:pPr>
            <a:endParaRPr lang="en-US" sz="2800" dirty="0"/>
          </a:p>
          <a:p>
            <a:pPr marL="1076325" lvl="1" indent="-457200">
              <a:buFont typeface="+mj-lt"/>
              <a:buAutoNum type="arabicPeriod" startAt="18"/>
            </a:pPr>
            <a:r>
              <a:rPr lang="en-US" sz="2400" dirty="0">
                <a:solidFill>
                  <a:srgbClr val="F34BD3"/>
                </a:solidFill>
                <a:latin typeface="+mj-lt"/>
              </a:rPr>
              <a:t>New </a:t>
            </a:r>
            <a:r>
              <a:rPr lang="en-US" dirty="0" smtClean="0">
                <a:solidFill>
                  <a:srgbClr val="F34BD3"/>
                </a:solidFill>
                <a:latin typeface="+mj-lt"/>
              </a:rPr>
              <a:t>t</a:t>
            </a:r>
            <a:r>
              <a:rPr lang="en-US" sz="2400" dirty="0" smtClean="0">
                <a:solidFill>
                  <a:srgbClr val="F34BD3"/>
                </a:solidFill>
                <a:latin typeface="+mj-lt"/>
              </a:rPr>
              <a:t>ab </a:t>
            </a:r>
            <a:r>
              <a:rPr lang="en-US" sz="2400" dirty="0">
                <a:solidFill>
                  <a:srgbClr val="F34BD3"/>
                </a:solidFill>
                <a:latin typeface="+mj-lt"/>
              </a:rPr>
              <a:t>with </a:t>
            </a:r>
            <a:r>
              <a:rPr lang="en-US" sz="2400" dirty="0" smtClean="0">
                <a:solidFill>
                  <a:srgbClr val="F34BD3"/>
                </a:solidFill>
                <a:latin typeface="+mj-lt"/>
              </a:rPr>
              <a:t>a </a:t>
            </a:r>
            <a:r>
              <a:rPr lang="en-US" sz="2400" dirty="0">
                <a:solidFill>
                  <a:srgbClr val="F34BD3"/>
                </a:solidFill>
                <a:latin typeface="+mj-lt"/>
              </a:rPr>
              <a:t>group chat for the administrators’ easier communication.</a:t>
            </a:r>
          </a:p>
          <a:p>
            <a:pPr marL="685800" indent="0" rtl="0">
              <a:spcBef>
                <a:spcPts val="1200"/>
              </a:spcBef>
              <a:spcAft>
                <a:spcPts val="1200"/>
              </a:spcAft>
              <a:buNone/>
            </a:pPr>
            <a:endParaRPr lang="pt-PT" sz="1700" dirty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4" name="Picture 3" descr="A picture containing light, blur&#10;&#10;Description automatically generated">
            <a:extLst>
              <a:ext uri="{FF2B5EF4-FFF2-40B4-BE49-F238E27FC236}">
                <a16:creationId xmlns:a16="http://schemas.microsoft.com/office/drawing/2014/main" xmlns="" id="{20EAA8C4-1972-40D0-9ED3-2FBE7C8085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342" y="1998976"/>
            <a:ext cx="816623" cy="816623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xmlns="" id="{03F0B877-9715-46E4-BD4F-4FD142109BAD}"/>
              </a:ext>
            </a:extLst>
          </p:cNvPr>
          <p:cNvSpPr txBox="1"/>
          <p:nvPr/>
        </p:nvSpPr>
        <p:spPr>
          <a:xfrm>
            <a:off x="8944769" y="410598"/>
            <a:ext cx="2646878" cy="1354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b="1" i="0" dirty="0" err="1" smtClean="0">
                <a:solidFill>
                  <a:srgbClr val="DCDDDE"/>
                </a:solidFill>
                <a:effectLst/>
                <a:latin typeface="Whitney"/>
              </a:rPr>
              <a:t>Priority</a:t>
            </a:r>
            <a:r>
              <a:rPr lang="pt-PT" b="1" i="0" dirty="0" smtClean="0">
                <a:solidFill>
                  <a:srgbClr val="DCDDDE"/>
                </a:solidFill>
                <a:effectLst/>
                <a:latin typeface="Whitney"/>
              </a:rPr>
              <a:t> Ratings </a:t>
            </a:r>
            <a:r>
              <a:rPr lang="pt-PT" b="1" i="0" dirty="0" err="1" smtClean="0">
                <a:solidFill>
                  <a:srgbClr val="DCDDDE"/>
                </a:solidFill>
                <a:effectLst/>
                <a:latin typeface="Whitney"/>
              </a:rPr>
              <a:t>Label</a:t>
            </a:r>
            <a:r>
              <a:rPr lang="pt-PT" b="1" i="0" dirty="0" smtClean="0">
                <a:solidFill>
                  <a:srgbClr val="DCDDDE"/>
                </a:solidFill>
                <a:effectLst/>
                <a:latin typeface="Whitney"/>
              </a:rPr>
              <a:t>:</a:t>
            </a:r>
            <a:endParaRPr lang="pt-PT" sz="1600" b="1" i="0" dirty="0">
              <a:solidFill>
                <a:srgbClr val="DCDDDE"/>
              </a:solidFill>
              <a:effectLst/>
              <a:latin typeface="Whitney"/>
            </a:endParaRPr>
          </a:p>
          <a:p>
            <a:r>
              <a:rPr lang="pt-PT" sz="1600" dirty="0">
                <a:solidFill>
                  <a:srgbClr val="DCDDDE"/>
                </a:solidFill>
                <a:latin typeface="Whitney"/>
              </a:rPr>
              <a:t>	 </a:t>
            </a:r>
            <a:r>
              <a:rPr lang="pt-PT" sz="1600" b="0" i="0" dirty="0">
                <a:solidFill>
                  <a:srgbClr val="DCDDDE"/>
                </a:solidFill>
                <a:effectLst/>
                <a:latin typeface="Whitney"/>
              </a:rPr>
              <a:t>1 - </a:t>
            </a:r>
            <a:r>
              <a:rPr lang="pt-PT" sz="1600" b="0" i="0" dirty="0" err="1">
                <a:solidFill>
                  <a:srgbClr val="DCDDDE"/>
                </a:solidFill>
                <a:effectLst/>
                <a:latin typeface="Whitney"/>
              </a:rPr>
              <a:t>Optional</a:t>
            </a:r>
            <a:endParaRPr lang="pt-PT" sz="1600" b="0" i="0" dirty="0">
              <a:solidFill>
                <a:srgbClr val="DCDDDE"/>
              </a:solidFill>
              <a:effectLst/>
              <a:latin typeface="Whitney"/>
            </a:endParaRPr>
          </a:p>
          <a:p>
            <a:r>
              <a:rPr lang="pt-PT" sz="1600" b="0" i="0" dirty="0">
                <a:solidFill>
                  <a:srgbClr val="DCDDDE"/>
                </a:solidFill>
                <a:effectLst/>
                <a:latin typeface="Whitney"/>
              </a:rPr>
              <a:t> 	 2-  </a:t>
            </a:r>
            <a:r>
              <a:rPr lang="pt-PT" sz="1600" b="0" i="0" dirty="0" err="1">
                <a:solidFill>
                  <a:srgbClr val="DCDDDE"/>
                </a:solidFill>
                <a:effectLst/>
                <a:latin typeface="Whitney"/>
              </a:rPr>
              <a:t>Secondary</a:t>
            </a:r>
            <a:endParaRPr lang="pt-PT" sz="1600" b="0" i="0" dirty="0">
              <a:solidFill>
                <a:srgbClr val="DCDDDE"/>
              </a:solidFill>
              <a:effectLst/>
              <a:latin typeface="Whitney"/>
            </a:endParaRPr>
          </a:p>
          <a:p>
            <a:r>
              <a:rPr lang="pt-PT" sz="1600" b="0" i="0" dirty="0">
                <a:solidFill>
                  <a:srgbClr val="DCDDDE"/>
                </a:solidFill>
                <a:effectLst/>
                <a:latin typeface="Whitney"/>
              </a:rPr>
              <a:t>	 3 - </a:t>
            </a:r>
            <a:r>
              <a:rPr lang="pt-PT" sz="1600" b="0" i="0" dirty="0" err="1">
                <a:solidFill>
                  <a:srgbClr val="DCDDDE"/>
                </a:solidFill>
                <a:effectLst/>
                <a:latin typeface="Whitney"/>
              </a:rPr>
              <a:t>Important</a:t>
            </a:r>
            <a:endParaRPr lang="pt-PT" sz="1600" b="0" i="0" dirty="0">
              <a:solidFill>
                <a:srgbClr val="DCDDDE"/>
              </a:solidFill>
              <a:effectLst/>
              <a:latin typeface="Whitney"/>
            </a:endParaRPr>
          </a:p>
          <a:p>
            <a:r>
              <a:rPr lang="pt-PT" sz="1600" b="0" i="0" dirty="0">
                <a:solidFill>
                  <a:srgbClr val="DCDDDE"/>
                </a:solidFill>
                <a:effectLst/>
                <a:latin typeface="Whitney"/>
              </a:rPr>
              <a:t> 	 4 - </a:t>
            </a:r>
            <a:r>
              <a:rPr lang="pt-PT" sz="1600" b="0" i="0" dirty="0" err="1" smtClean="0">
                <a:solidFill>
                  <a:srgbClr val="DCDDDE"/>
                </a:solidFill>
                <a:effectLst/>
                <a:latin typeface="Whitney"/>
              </a:rPr>
              <a:t>Mandatory</a:t>
            </a:r>
            <a:endParaRPr lang="en-US" sz="1600" b="1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xmlns="" id="{4EDEB422-E7FB-41DE-9F7B-2F2EB00094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0412" y="1520737"/>
            <a:ext cx="167781" cy="162953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xmlns="" id="{DC590F39-E5B1-4D7C-B35A-9CBB46593B6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81" t="-4162" b="-1"/>
          <a:stretch/>
        </p:blipFill>
        <p:spPr>
          <a:xfrm>
            <a:off x="9290411" y="1001698"/>
            <a:ext cx="167780" cy="169736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xmlns="" id="{EE4C1DCC-7E3D-44AE-AF3F-78A93BBE0C7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680" t="2921"/>
          <a:stretch/>
        </p:blipFill>
        <p:spPr>
          <a:xfrm>
            <a:off x="9290411" y="1271804"/>
            <a:ext cx="167781" cy="162954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xmlns="" id="{8400B9DE-C3EC-4C31-B4FC-EC2B82FD422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8628" t="-4161" b="1"/>
          <a:stretch/>
        </p:blipFill>
        <p:spPr>
          <a:xfrm>
            <a:off x="9290411" y="757090"/>
            <a:ext cx="167780" cy="169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1457554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6FA1DDEE-467A-44FC-A2E8-AA1C0402E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i="0" dirty="0" smtClean="0">
                <a:solidFill>
                  <a:srgbClr val="DCDDDE"/>
                </a:solidFill>
                <a:effectLst/>
                <a:latin typeface="Corbel (Cabeçalhos)"/>
              </a:rPr>
              <a:t>Requirement Dependencies </a:t>
            </a:r>
            <a:endParaRPr lang="en-US" dirty="0">
              <a:latin typeface="Corbel (Cabeçalhos)"/>
            </a:endParaRP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xmlns="" id="{1433B943-E19C-4894-A3A8-F3FD6E9F4B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076" y="1915064"/>
            <a:ext cx="10233800" cy="4171971"/>
          </a:xfrm>
        </p:spPr>
        <p:txBody>
          <a:bodyPr>
            <a:normAutofit fontScale="77500" lnSpcReduction="20000"/>
          </a:bodyPr>
          <a:lstStyle/>
          <a:p>
            <a:r>
              <a:rPr lang="pt-PT" dirty="0" err="1" smtClean="0"/>
              <a:t>Requirements</a:t>
            </a:r>
            <a:r>
              <a:rPr lang="pt-PT" dirty="0" smtClean="0"/>
              <a:t> 1</a:t>
            </a:r>
            <a:r>
              <a:rPr lang="pt-PT" dirty="0" smtClean="0"/>
              <a:t> </a:t>
            </a:r>
            <a:r>
              <a:rPr lang="pt-PT" dirty="0" err="1" smtClean="0"/>
              <a:t>and</a:t>
            </a:r>
            <a:r>
              <a:rPr lang="pt-PT" dirty="0" smtClean="0"/>
              <a:t> 2 </a:t>
            </a:r>
            <a:r>
              <a:rPr lang="pt-PT" dirty="0" err="1" smtClean="0"/>
              <a:t>depend</a:t>
            </a:r>
            <a:r>
              <a:rPr lang="pt-PT" dirty="0" smtClean="0"/>
              <a:t> </a:t>
            </a:r>
            <a:r>
              <a:rPr lang="pt-PT" dirty="0" err="1" smtClean="0"/>
              <a:t>on</a:t>
            </a:r>
            <a:r>
              <a:rPr lang="pt-PT" dirty="0" smtClean="0"/>
              <a:t>: 3;</a:t>
            </a:r>
          </a:p>
          <a:p>
            <a:endParaRPr lang="pt-PT" dirty="0" smtClean="0"/>
          </a:p>
          <a:p>
            <a:r>
              <a:rPr lang="pt-PT" dirty="0" err="1" smtClean="0"/>
              <a:t>Requirement</a:t>
            </a:r>
            <a:r>
              <a:rPr lang="pt-PT" dirty="0" smtClean="0"/>
              <a:t> 8 </a:t>
            </a:r>
            <a:r>
              <a:rPr lang="pt-PT" dirty="0" err="1"/>
              <a:t>depends</a:t>
            </a:r>
            <a:r>
              <a:rPr lang="pt-PT" dirty="0"/>
              <a:t> </a:t>
            </a:r>
            <a:r>
              <a:rPr lang="pt-PT" dirty="0" err="1" smtClean="0"/>
              <a:t>on</a:t>
            </a:r>
            <a:r>
              <a:rPr lang="pt-PT" dirty="0" smtClean="0"/>
              <a:t>:  9,11,12;</a:t>
            </a:r>
          </a:p>
          <a:p>
            <a:endParaRPr lang="pt-PT" dirty="0"/>
          </a:p>
          <a:p>
            <a:r>
              <a:rPr lang="pt-PT" dirty="0" err="1"/>
              <a:t>Requirement</a:t>
            </a:r>
            <a:r>
              <a:rPr lang="pt-PT" dirty="0"/>
              <a:t> </a:t>
            </a:r>
            <a:r>
              <a:rPr lang="pt-PT" dirty="0" smtClean="0"/>
              <a:t>6 </a:t>
            </a:r>
            <a:r>
              <a:rPr lang="pt-PT" dirty="0" err="1" smtClean="0"/>
              <a:t>depends</a:t>
            </a:r>
            <a:r>
              <a:rPr lang="pt-PT" dirty="0"/>
              <a:t> </a:t>
            </a:r>
            <a:r>
              <a:rPr lang="pt-PT" dirty="0" err="1" smtClean="0"/>
              <a:t>on</a:t>
            </a:r>
            <a:r>
              <a:rPr lang="pt-PT" dirty="0" smtClean="0"/>
              <a:t>: 12,14,15;</a:t>
            </a:r>
            <a:endParaRPr lang="pt-PT" dirty="0" smtClean="0"/>
          </a:p>
          <a:p>
            <a:endParaRPr lang="pt-PT" dirty="0"/>
          </a:p>
          <a:p>
            <a:r>
              <a:rPr lang="pt-PT" dirty="0" err="1"/>
              <a:t>Requirements</a:t>
            </a:r>
            <a:r>
              <a:rPr lang="pt-PT" dirty="0"/>
              <a:t> </a:t>
            </a:r>
            <a:r>
              <a:rPr lang="pt-PT" dirty="0" smtClean="0"/>
              <a:t>10,11,12 </a:t>
            </a:r>
            <a:r>
              <a:rPr lang="pt-PT" dirty="0" err="1" smtClean="0"/>
              <a:t>and</a:t>
            </a:r>
            <a:r>
              <a:rPr lang="pt-PT" dirty="0" smtClean="0"/>
              <a:t> 16 </a:t>
            </a:r>
            <a:r>
              <a:rPr lang="pt-PT" dirty="0" err="1"/>
              <a:t>depend</a:t>
            </a:r>
            <a:r>
              <a:rPr lang="pt-PT" dirty="0"/>
              <a:t> </a:t>
            </a:r>
            <a:r>
              <a:rPr lang="pt-PT" dirty="0" err="1" smtClean="0"/>
              <a:t>on</a:t>
            </a:r>
            <a:r>
              <a:rPr lang="pt-PT" dirty="0" smtClean="0"/>
              <a:t>: 9;</a:t>
            </a:r>
          </a:p>
          <a:p>
            <a:endParaRPr lang="pt-PT" dirty="0" smtClean="0"/>
          </a:p>
          <a:p>
            <a:r>
              <a:rPr lang="pt-PT" dirty="0" err="1" smtClean="0"/>
              <a:t>Requirement</a:t>
            </a:r>
            <a:r>
              <a:rPr lang="pt-PT" dirty="0" smtClean="0"/>
              <a:t> </a:t>
            </a:r>
            <a:r>
              <a:rPr lang="pt-PT" dirty="0" smtClean="0"/>
              <a:t>9 </a:t>
            </a:r>
            <a:r>
              <a:rPr lang="pt-PT" dirty="0" err="1" smtClean="0"/>
              <a:t>depends</a:t>
            </a:r>
            <a:r>
              <a:rPr lang="pt-PT" dirty="0" smtClean="0"/>
              <a:t> </a:t>
            </a:r>
            <a:r>
              <a:rPr lang="pt-PT" dirty="0" err="1" smtClean="0"/>
              <a:t>on</a:t>
            </a:r>
            <a:r>
              <a:rPr lang="pt-PT" dirty="0" smtClean="0"/>
              <a:t>: </a:t>
            </a:r>
            <a:r>
              <a:rPr lang="pt-PT" dirty="0" smtClean="0"/>
              <a:t>13;</a:t>
            </a:r>
            <a:endParaRPr lang="pt-PT" dirty="0" smtClean="0"/>
          </a:p>
          <a:p>
            <a:endParaRPr lang="pt-PT" dirty="0"/>
          </a:p>
          <a:p>
            <a:r>
              <a:rPr lang="pt-PT" dirty="0" err="1"/>
              <a:t>Requirement</a:t>
            </a:r>
            <a:r>
              <a:rPr lang="pt-PT" dirty="0"/>
              <a:t> </a:t>
            </a:r>
            <a:r>
              <a:rPr lang="pt-PT" dirty="0" smtClean="0"/>
              <a:t>15 </a:t>
            </a:r>
            <a:r>
              <a:rPr lang="pt-PT" dirty="0" err="1" smtClean="0"/>
              <a:t>depends</a:t>
            </a:r>
            <a:r>
              <a:rPr lang="pt-PT" dirty="0" smtClean="0"/>
              <a:t> </a:t>
            </a:r>
            <a:r>
              <a:rPr lang="pt-PT" dirty="0" err="1" smtClean="0"/>
              <a:t>on</a:t>
            </a:r>
            <a:r>
              <a:rPr lang="pt-PT" dirty="0" smtClean="0"/>
              <a:t>: 14.</a:t>
            </a:r>
            <a:endParaRPr lang="en-US" dirty="0"/>
          </a:p>
        </p:txBody>
      </p:sp>
      <p:pic>
        <p:nvPicPr>
          <p:cNvPr id="1026" name="Picture 2" descr="Tarefador (pdf) - Vinov www.vinov.com.br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469906" y="1748117"/>
            <a:ext cx="2170861" cy="217086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1689915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C0A0D56-D5C1-4BEA-BD18-6788B6979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Non-Functional Requirements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A8C2E4B-FBE1-484C-BA42-615A0BBC6F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3367" y="1985423"/>
            <a:ext cx="10438726" cy="4351338"/>
          </a:xfrm>
        </p:spPr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 Implementation</a:t>
            </a:r>
          </a:p>
          <a:p>
            <a:pPr marL="914400" rtl="0">
              <a:spcBef>
                <a:spcPts val="1200"/>
              </a:spcBef>
              <a:spcAft>
                <a:spcPts val="1200"/>
              </a:spcAft>
            </a:pPr>
            <a:r>
              <a:rPr lang="en-US" sz="2400" b="0" i="0" u="none" strike="noStrike" dirty="0">
                <a:solidFill>
                  <a:schemeClr val="tx1"/>
                </a:solidFill>
                <a:effectLst/>
              </a:rPr>
              <a:t>The System should be developed in C# and HTML/CSS/JS using .NET Core MVC Framework.</a:t>
            </a:r>
            <a:endParaRPr lang="en-US" sz="2400" dirty="0">
              <a:solidFill>
                <a:schemeClr val="tx1"/>
              </a:solidFill>
            </a:endParaRPr>
          </a:p>
          <a:p>
            <a:pPr marL="914400" rtl="0">
              <a:spcBef>
                <a:spcPts val="1200"/>
              </a:spcBef>
              <a:spcAft>
                <a:spcPts val="1200"/>
              </a:spcAft>
            </a:pPr>
            <a:r>
              <a:rPr lang="en-US" sz="2400" b="0" i="0" u="none" strike="noStrike" dirty="0">
                <a:solidFill>
                  <a:schemeClr val="tx1"/>
                </a:solidFill>
                <a:effectLst/>
              </a:rPr>
              <a:t> The System must be integrated with an existing (re-modeled) SQL database.</a:t>
            </a:r>
            <a:endParaRPr lang="en-US" sz="2400" dirty="0">
              <a:solidFill>
                <a:schemeClr val="tx1"/>
              </a:solidFill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Efficiency</a:t>
            </a:r>
          </a:p>
          <a:p>
            <a:pPr marL="914400" rtl="0">
              <a:spcBef>
                <a:spcPts val="1200"/>
              </a:spcBef>
              <a:spcAft>
                <a:spcPts val="1200"/>
              </a:spcAft>
            </a:pPr>
            <a:r>
              <a:rPr lang="en-US" sz="2400" b="0" i="0" u="none" strike="noStrike" dirty="0">
                <a:solidFill>
                  <a:schemeClr val="tx1"/>
                </a:solidFill>
                <a:effectLst/>
              </a:rPr>
              <a:t> Loading data from the database to the interface should be fast.</a:t>
            </a:r>
            <a:endParaRPr lang="en-US" sz="2400" dirty="0">
              <a:solidFill>
                <a:schemeClr val="tx1"/>
              </a:solidFill>
            </a:endParaRPr>
          </a:p>
          <a:p>
            <a:pPr marL="914400" rtl="0">
              <a:spcBef>
                <a:spcPts val="1200"/>
              </a:spcBef>
              <a:spcAft>
                <a:spcPts val="1200"/>
              </a:spcAft>
            </a:pPr>
            <a:r>
              <a:rPr lang="en-US" sz="2400" b="0" i="0" u="none" strike="noStrike" dirty="0">
                <a:solidFill>
                  <a:schemeClr val="tx1"/>
                </a:solidFill>
                <a:effectLst/>
              </a:rPr>
              <a:t>Updating the data from the database numerous tables should be fast.</a:t>
            </a:r>
            <a:endParaRPr lang="pt-PT" sz="2400" b="1" dirty="0">
              <a:solidFill>
                <a:schemeClr val="tx1"/>
              </a:solidFill>
            </a:endParaRPr>
          </a:p>
        </p:txBody>
      </p:sp>
      <p:pic>
        <p:nvPicPr>
          <p:cNvPr id="5" name="Picture 4" descr="A picture containing light&#10;&#10;Description automatically generated">
            <a:extLst>
              <a:ext uri="{FF2B5EF4-FFF2-40B4-BE49-F238E27FC236}">
                <a16:creationId xmlns:a16="http://schemas.microsoft.com/office/drawing/2014/main" xmlns="" id="{F30F741A-0548-4B81-8245-C21870E57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748" y="1785730"/>
            <a:ext cx="801549" cy="801549"/>
          </a:xfrm>
          <a:prstGeom prst="rect">
            <a:avLst/>
          </a:prstGeom>
        </p:spPr>
      </p:pic>
      <p:pic>
        <p:nvPicPr>
          <p:cNvPr id="7" name="Picture 6" descr="A close-up of a person's face&#10;&#10;Description automatically generated with low confidence">
            <a:extLst>
              <a:ext uri="{FF2B5EF4-FFF2-40B4-BE49-F238E27FC236}">
                <a16:creationId xmlns:a16="http://schemas.microsoft.com/office/drawing/2014/main" xmlns="" id="{97339156-A9A4-4F05-AC1B-D4447F7464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294" y="3811494"/>
            <a:ext cx="918455" cy="918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113447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C0A0D56-D5C1-4BEA-BD18-6788B6979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Non-Functional Requirements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A8C2E4B-FBE1-484C-BA42-615A0BBC6F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3367" y="1985423"/>
            <a:ext cx="10438726" cy="435133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 Portability</a:t>
            </a:r>
          </a:p>
          <a:p>
            <a:pPr marL="914400" rtl="0">
              <a:spcBef>
                <a:spcPts val="1200"/>
              </a:spcBef>
              <a:spcAft>
                <a:spcPts val="1200"/>
              </a:spcAft>
            </a:pPr>
            <a:r>
              <a:rPr lang="en-US" sz="2400" b="0" i="0" u="none" strike="noStrike" dirty="0">
                <a:solidFill>
                  <a:schemeClr val="tx1"/>
                </a:solidFill>
                <a:effectLst/>
              </a:rPr>
              <a:t>The System must be supported in various platforms.</a:t>
            </a:r>
            <a:endParaRPr lang="en-US" sz="2400" dirty="0">
              <a:solidFill>
                <a:schemeClr val="tx1"/>
              </a:solidFill>
            </a:endParaRPr>
          </a:p>
          <a:p>
            <a:pPr marL="914400" rtl="0">
              <a:spcBef>
                <a:spcPts val="1200"/>
              </a:spcBef>
              <a:spcAft>
                <a:spcPts val="1200"/>
              </a:spcAft>
            </a:pPr>
            <a:r>
              <a:rPr lang="en-US" sz="2400" b="0" i="0" u="none" strike="noStrike" dirty="0">
                <a:solidFill>
                  <a:schemeClr val="tx1"/>
                </a:solidFill>
                <a:effectLst/>
              </a:rPr>
              <a:t>It should allow authentication from external services (i.e., UA, Facebook, Google)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Security</a:t>
            </a:r>
          </a:p>
          <a:p>
            <a:pPr marL="914400" rtl="0">
              <a:spcBef>
                <a:spcPts val="1200"/>
              </a:spcBef>
              <a:spcAft>
                <a:spcPts val="1200"/>
              </a:spcAft>
            </a:pPr>
            <a:r>
              <a:rPr lang="en-US" sz="2400" b="0" i="0" u="none" strike="noStrike" dirty="0">
                <a:solidFill>
                  <a:schemeClr val="tx1"/>
                </a:solidFill>
                <a:effectLst/>
              </a:rPr>
              <a:t>Users’ passwords must be encrypted.</a:t>
            </a:r>
            <a:endParaRPr lang="en-US" sz="2400" b="0" dirty="0">
              <a:solidFill>
                <a:schemeClr val="tx1"/>
              </a:solidFill>
              <a:effectLst/>
            </a:endParaRPr>
          </a:p>
          <a:p>
            <a:pPr marL="914400" rtl="0">
              <a:spcBef>
                <a:spcPts val="1200"/>
              </a:spcBef>
              <a:spcAft>
                <a:spcPts val="1200"/>
              </a:spcAft>
            </a:pPr>
            <a:r>
              <a:rPr lang="en-US" sz="2400" b="0" i="0" u="none" strike="noStrike" dirty="0">
                <a:solidFill>
                  <a:schemeClr val="tx1"/>
                </a:solidFill>
                <a:effectLst/>
              </a:rPr>
              <a:t>Two factor authentication should be possible.</a:t>
            </a:r>
            <a:endParaRPr lang="en-US" sz="2400" dirty="0">
              <a:solidFill>
                <a:schemeClr val="tx1"/>
              </a:solidFill>
            </a:endParaRPr>
          </a:p>
          <a:p>
            <a:pPr marL="914400" rtl="0">
              <a:spcBef>
                <a:spcPts val="1200"/>
              </a:spcBef>
              <a:spcAft>
                <a:spcPts val="1200"/>
              </a:spcAft>
            </a:pPr>
            <a:r>
              <a:rPr lang="en-US" sz="2400" b="0" i="0" u="none" strike="noStrike" dirty="0">
                <a:solidFill>
                  <a:schemeClr val="tx1"/>
                </a:solidFill>
                <a:effectLst/>
              </a:rPr>
              <a:t> The platform shouldn't be accessible by normal users</a:t>
            </a:r>
            <a:endParaRPr lang="pt-PT" sz="2400" b="1" dirty="0">
              <a:solidFill>
                <a:schemeClr val="tx1"/>
              </a:solidFill>
            </a:endParaRPr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xmlns="" id="{7180338B-FB30-43D9-A8C8-9E9F6B55B8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122" y="1769165"/>
            <a:ext cx="802041" cy="802041"/>
          </a:xfrm>
          <a:prstGeom prst="rect">
            <a:avLst/>
          </a:prstGeom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xmlns="" id="{A63052F1-12A4-48AE-8464-D0661EF4D4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122" y="3728070"/>
            <a:ext cx="802042" cy="802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7857057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C0A0D56-D5C1-4BEA-BD18-6788B6979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Non-Functional Requirements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A8C2E4B-FBE1-484C-BA42-615A0BBC6F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3367" y="1985423"/>
            <a:ext cx="10438726" cy="4351338"/>
          </a:xfrm>
        </p:spPr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 Usability</a:t>
            </a:r>
          </a:p>
          <a:p>
            <a:pPr marL="914400" rtl="0">
              <a:spcBef>
                <a:spcPts val="1200"/>
              </a:spcBef>
              <a:spcAft>
                <a:spcPts val="1200"/>
              </a:spcAft>
            </a:pPr>
            <a:r>
              <a:rPr lang="en-US" sz="2400" b="0" i="0" u="none" strike="noStrike" dirty="0">
                <a:solidFill>
                  <a:schemeClr val="tx1"/>
                </a:solidFill>
                <a:effectLst/>
              </a:rPr>
              <a:t>The Navbar and Its menus must be simple and intuitive to use.</a:t>
            </a:r>
            <a:endParaRPr lang="en-US" sz="2400" dirty="0">
              <a:solidFill>
                <a:schemeClr val="tx1"/>
              </a:solidFill>
            </a:endParaRPr>
          </a:p>
          <a:p>
            <a:pPr marL="914400" rtl="0">
              <a:spcBef>
                <a:spcPts val="1200"/>
              </a:spcBef>
              <a:spcAft>
                <a:spcPts val="1200"/>
              </a:spcAft>
            </a:pPr>
            <a:r>
              <a:rPr lang="en-US" sz="2400" b="0" i="0" u="none" strike="noStrike" dirty="0">
                <a:solidFill>
                  <a:schemeClr val="tx1"/>
                </a:solidFill>
                <a:effectLst/>
              </a:rPr>
              <a:t>The presentation of results must be paginated to make their reading easy and organized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tx1"/>
                </a:solidFill>
              </a:rPr>
              <a:t>Legal</a:t>
            </a:r>
          </a:p>
          <a:p>
            <a:pPr marL="914400" rtl="0">
              <a:spcBef>
                <a:spcPts val="1200"/>
              </a:spcBef>
              <a:spcAft>
                <a:spcPts val="1200"/>
              </a:spcAft>
            </a:pPr>
            <a:r>
              <a:rPr lang="en-US" sz="2400" dirty="0">
                <a:solidFill>
                  <a:schemeClr val="tx1"/>
                </a:solidFill>
              </a:rPr>
              <a:t>When</a:t>
            </a:r>
            <a:r>
              <a:rPr lang="en-US" sz="2400" b="0" i="0" u="none" strike="noStrike" dirty="0">
                <a:solidFill>
                  <a:schemeClr val="tx1"/>
                </a:solidFill>
                <a:effectLst/>
              </a:rPr>
              <a:t> deleting an account, although some of users’ data may be kept for history registries purposes, any personal information is hidden (overwritten by anonymous tags)</a:t>
            </a:r>
            <a:endParaRPr lang="pt-PT" sz="2400" b="1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2299ADD7-6C91-46A6-A576-254B201FFB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840" y="3952294"/>
            <a:ext cx="755527" cy="755527"/>
          </a:xfrm>
          <a:prstGeom prst="rect">
            <a:avLst/>
          </a:prstGeom>
        </p:spPr>
      </p:pic>
      <p:pic>
        <p:nvPicPr>
          <p:cNvPr id="6" name="Picture 5" descr="A close-up of a candle&#10;&#10;Description automatically generated with low confidence">
            <a:extLst>
              <a:ext uri="{FF2B5EF4-FFF2-40B4-BE49-F238E27FC236}">
                <a16:creationId xmlns:a16="http://schemas.microsoft.com/office/drawing/2014/main" xmlns="" id="{29AA2CE6-5DE7-433A-A943-903F4BDD4E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250" y="1841691"/>
            <a:ext cx="755528" cy="755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7570921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xmlns="" id="{44962833-2EBB-47A0-9823-D4F8E16EE1C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B6AFF832-9B77-4D46-B242-911A742E44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7313" y="687388"/>
            <a:ext cx="6290687" cy="5483225"/>
          </a:xfrm>
          <a:effectLst/>
        </p:spPr>
        <p:txBody>
          <a:bodyPr vert="horz" wrap="square" lIns="91440" tIns="45720" rIns="91440" bIns="45720" rtlCol="0" anchor="ctr">
            <a:normAutofit/>
          </a:bodyPr>
          <a:lstStyle/>
          <a:p>
            <a:r>
              <a:rPr lang="en-US" sz="7200" spc="-300" dirty="0">
                <a:solidFill>
                  <a:schemeClr val="tx1">
                    <a:lumMod val="95000"/>
                  </a:schemeClr>
                </a:soli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</a:rPr>
              <a:t>System Architecture </a:t>
            </a:r>
          </a:p>
        </p:txBody>
      </p:sp>
      <p:cxnSp>
        <p:nvCxnSpPr>
          <p:cNvPr id="15" name="Straight Connector 8">
            <a:extLst>
              <a:ext uri="{FF2B5EF4-FFF2-40B4-BE49-F238E27FC236}">
                <a16:creationId xmlns:a16="http://schemas.microsoft.com/office/drawing/2014/main" xmlns="" id="{21FCCE20-1E4F-44FF-87B4-379D391A2D1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4055580" y="2032907"/>
            <a:ext cx="0" cy="27921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31737079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7E1B418-45F0-4745-A1EF-8825895D80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312" y="214757"/>
            <a:ext cx="10665311" cy="959619"/>
          </a:xfrm>
        </p:spPr>
        <p:txBody>
          <a:bodyPr vert="horz" wrap="square" lIns="91440" tIns="45720" rIns="91440" bIns="45720" rtlCol="0" anchor="t">
            <a:normAutofit/>
          </a:bodyPr>
          <a:lstStyle/>
          <a:p>
            <a:pPr algn="ctr"/>
            <a:r>
              <a:rPr lang="en-US" spc="-300" dirty="0" smtClean="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</a:rPr>
              <a:t>Architecture Diagram</a:t>
            </a:r>
            <a:endParaRPr lang="en-US" spc="-300" dirty="0">
              <a:gradFill flip="none" rotWithShape="1">
                <a:gsLst>
                  <a:gs pos="32000">
                    <a:schemeClr val="tx1">
                      <a:lumMod val="89000"/>
                    </a:schemeClr>
                  </a:gs>
                  <a:gs pos="0">
                    <a:schemeClr val="bg1">
                      <a:lumMod val="41000"/>
                      <a:lumOff val="59000"/>
                    </a:schemeClr>
                  </a:gs>
                  <a:gs pos="100000">
                    <a:schemeClr val="tx2">
                      <a:lumMod val="0"/>
                      <a:lumOff val="100000"/>
                    </a:schemeClr>
                  </a:gs>
                </a:gsLst>
                <a:lin ang="8100000" scaled="1"/>
                <a:tileRect/>
              </a:gradFill>
              <a:effectLst>
                <a:outerShdw blurRad="469900" dist="342900" dir="5400000" sy="-20000" rotWithShape="0">
                  <a:prstClr val="black">
                    <a:alpha val="66000"/>
                  </a:prstClr>
                </a:outerShdw>
              </a:effectLst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xmlns="" id="{2E5B34C4-0818-453E-B88E-5F1A27F0C87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 bwMode="auto">
          <a:xfrm>
            <a:off x="1739153" y="1246094"/>
            <a:ext cx="8588189" cy="45087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8973754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B4BB3EB-D108-44B0-AB15-96E5DABBD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Index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391A8A5-AA0A-4E9C-9879-045D6D803C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Context and State of The Art (SOA)</a:t>
            </a:r>
          </a:p>
          <a:p>
            <a:r>
              <a:rPr lang="pt-PT" dirty="0"/>
              <a:t>Requirements gathering</a:t>
            </a:r>
          </a:p>
          <a:p>
            <a:r>
              <a:rPr lang="pt-PT" dirty="0"/>
              <a:t>Functional requirements</a:t>
            </a:r>
          </a:p>
          <a:p>
            <a:r>
              <a:rPr lang="pt-PT" dirty="0"/>
              <a:t>Non-functional requirements</a:t>
            </a:r>
          </a:p>
          <a:p>
            <a:r>
              <a:rPr lang="pt-PT" dirty="0"/>
              <a:t>System Architecture</a:t>
            </a:r>
          </a:p>
          <a:p>
            <a:r>
              <a:rPr lang="pt-PT" dirty="0"/>
              <a:t>Actors</a:t>
            </a:r>
          </a:p>
          <a:p>
            <a:r>
              <a:rPr lang="pt-PT" dirty="0"/>
              <a:t>Use cases</a:t>
            </a:r>
          </a:p>
          <a:p>
            <a:r>
              <a:rPr lang="pt-PT" dirty="0"/>
              <a:t>Mock-Up</a:t>
            </a:r>
          </a:p>
        </p:txBody>
      </p:sp>
    </p:spTree>
    <p:extLst>
      <p:ext uri="{BB962C8B-B14F-4D97-AF65-F5344CB8AC3E}">
        <p14:creationId xmlns:p14="http://schemas.microsoft.com/office/powerpoint/2010/main" xmlns="" val="23228457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8201DF7A-C94D-4AC6-896C-22550B9C02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8883" y="403603"/>
            <a:ext cx="10515600" cy="959586"/>
          </a:xfrm>
        </p:spPr>
        <p:txBody>
          <a:bodyPr vert="horz" wrap="none" lIns="91440" tIns="45720" rIns="91440" bIns="45720" rtlCol="0" anchor="t">
            <a:normAutofit/>
          </a:bodyPr>
          <a:lstStyle/>
          <a:p>
            <a:pPr algn="ctr"/>
            <a:r>
              <a:rPr lang="en-US" spc="-300" dirty="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</a:rPr>
              <a:t>Deployment Diagram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xmlns="" id="{4999CD25-154A-419C-AE19-28C926302B0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 bwMode="auto">
          <a:xfrm>
            <a:off x="1017496" y="1979157"/>
            <a:ext cx="10515598" cy="3549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4045602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B171057-7BA3-4ACA-B83D-5334FC549E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474" y="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Domain Model Diagram</a:t>
            </a:r>
            <a:endParaRPr lang="pt-PT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xmlns="" id="{74B5D8F5-1B05-413C-9B15-FA4E7F59845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198926" y="1081063"/>
            <a:ext cx="9770135" cy="5679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42481703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B171057-7BA3-4ACA-B83D-5334FC549E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 Dimensions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1A9776D-FA82-497A-95F2-37B51F88E9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741,490 </a:t>
            </a:r>
            <a:r>
              <a:rPr lang="en-US" sz="2800" b="0" i="0" u="none" strike="noStrike" dirty="0">
                <a:solidFill>
                  <a:schemeClr val="tx1"/>
                </a:solidFill>
                <a:effectLst/>
              </a:rPr>
              <a:t>Users</a:t>
            </a:r>
            <a:endParaRPr lang="pt-PT" dirty="0">
              <a:cs typeface="Arial" panose="020B0604020202020204" pitchFamily="34" charset="0"/>
            </a:endParaRPr>
          </a:p>
          <a:p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562,871 </a:t>
            </a:r>
            <a:r>
              <a:rPr lang="pt-PT" dirty="0">
                <a:cs typeface="Arial" panose="020B0604020202020204" pitchFamily="34" charset="0"/>
              </a:rPr>
              <a:t>Students</a:t>
            </a:r>
          </a:p>
          <a:p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116,500 </a:t>
            </a:r>
            <a:r>
              <a:rPr lang="pt-PT" dirty="0">
                <a:cs typeface="Arial" panose="020B0604020202020204" pitchFamily="34" charset="0"/>
              </a:rPr>
              <a:t>Teachers</a:t>
            </a:r>
          </a:p>
          <a:p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23,902 </a:t>
            </a:r>
            <a:r>
              <a:rPr lang="pt-PT" dirty="0">
                <a:latin typeface="+mj-lt"/>
                <a:cs typeface="Arial" panose="020B0604020202020204" pitchFamily="34" charset="0"/>
              </a:rPr>
              <a:t>Schools</a:t>
            </a:r>
          </a:p>
          <a:p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2,838,385 </a:t>
            </a:r>
            <a:r>
              <a:rPr lang="pt-PT" dirty="0">
                <a:cs typeface="Arial" panose="020B0604020202020204" pitchFamily="34" charset="0"/>
              </a:rPr>
              <a:t>Games Generated</a:t>
            </a:r>
          </a:p>
          <a:p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8,531,146 </a:t>
            </a:r>
            <a:r>
              <a:rPr lang="pt-PT" dirty="0">
                <a:cs typeface="Arial" panose="020B0604020202020204" pitchFamily="34" charset="0"/>
              </a:rPr>
              <a:t>Individual Questions Generated</a:t>
            </a:r>
          </a:p>
        </p:txBody>
      </p:sp>
    </p:spTree>
    <p:extLst>
      <p:ext uri="{BB962C8B-B14F-4D97-AF65-F5344CB8AC3E}">
        <p14:creationId xmlns:p14="http://schemas.microsoft.com/office/powerpoint/2010/main" xmlns="" val="5234554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eg dolls with one painted">
            <a:extLst>
              <a:ext uri="{FF2B5EF4-FFF2-40B4-BE49-F238E27FC236}">
                <a16:creationId xmlns:a16="http://schemas.microsoft.com/office/drawing/2014/main" xmlns="" id="{48CD25AA-0AD2-44AC-9EE2-9771AA5D301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2000"/>
            <a:grayscl/>
          </a:blip>
          <a:srcRect t="25934" b="1092"/>
          <a:stretch/>
        </p:blipFill>
        <p:spPr>
          <a:xfrm>
            <a:off x="20" y="1"/>
            <a:ext cx="12191980" cy="5938683"/>
          </a:xfrm>
          <a:prstGeom prst="rect">
            <a:avLst/>
          </a:prstGeom>
          <a:effectLst>
            <a:reflection blurRad="38100" stA="55000" endPos="15000" dir="5400000" sy="-100000" algn="bl" rotWithShape="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E04863D7-D79E-4316-A1CD-9D66BE0CEE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9800" y="4464028"/>
            <a:ext cx="9144000" cy="1641490"/>
          </a:xfrm>
        </p:spPr>
        <p:txBody>
          <a:bodyPr vert="horz" wrap="none" lIns="91440" tIns="45720" rIns="91440" bIns="45720" rtlCol="0" anchor="t">
            <a:normAutofit/>
          </a:bodyPr>
          <a:lstStyle/>
          <a:p>
            <a:pPr algn="r"/>
            <a:r>
              <a:rPr lang="en-US" sz="9600" spc="-300" dirty="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</a:rPr>
              <a:t>Personas</a:t>
            </a:r>
          </a:p>
        </p:txBody>
      </p:sp>
    </p:spTree>
    <p:extLst>
      <p:ext uri="{BB962C8B-B14F-4D97-AF65-F5344CB8AC3E}">
        <p14:creationId xmlns:p14="http://schemas.microsoft.com/office/powerpoint/2010/main" xmlns="" val="1341412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6455133-E7CC-4770-8F92-B2E97B245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45932"/>
            <a:ext cx="10515600" cy="959586"/>
          </a:xfrm>
        </p:spPr>
        <p:txBody>
          <a:bodyPr vert="horz" wrap="none" lIns="91440" tIns="45720" rIns="91440" bIns="45720" rtlCol="0" anchor="t">
            <a:normAutofit/>
          </a:bodyPr>
          <a:lstStyle/>
          <a:p>
            <a:pPr algn="r"/>
            <a:r>
              <a:rPr lang="en-US" sz="400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</a:rPr>
              <a:t>Persona 1</a:t>
            </a:r>
          </a:p>
        </p:txBody>
      </p:sp>
      <p:pic>
        <p:nvPicPr>
          <p:cNvPr id="6" name="Content Placeholder 6" descr="Graphical user interface&#10;&#10;Description automatically generated">
            <a:extLst>
              <a:ext uri="{FF2B5EF4-FFF2-40B4-BE49-F238E27FC236}">
                <a16:creationId xmlns:a16="http://schemas.microsoft.com/office/drawing/2014/main" xmlns="" id="{116699A1-6F85-49E9-AC61-D52937A836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1" y="643464"/>
            <a:ext cx="8442330" cy="5462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7097856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6455133-E7CC-4770-8F92-B2E97B245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45932"/>
            <a:ext cx="10515600" cy="959586"/>
          </a:xfrm>
        </p:spPr>
        <p:txBody>
          <a:bodyPr vert="horz" wrap="none" lIns="91440" tIns="45720" rIns="91440" bIns="45720" rtlCol="0" anchor="t">
            <a:normAutofit/>
          </a:bodyPr>
          <a:lstStyle/>
          <a:p>
            <a:pPr algn="r"/>
            <a:r>
              <a:rPr lang="en-US" sz="400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</a:rPr>
              <a:t>Persona 2</a:t>
            </a:r>
            <a:endParaRPr lang="en-US" sz="4000" spc="-300" dirty="0">
              <a:gradFill flip="none" rotWithShape="1">
                <a:gsLst>
                  <a:gs pos="32000">
                    <a:schemeClr val="tx1">
                      <a:lumMod val="89000"/>
                    </a:schemeClr>
                  </a:gs>
                  <a:gs pos="0">
                    <a:schemeClr val="bg1">
                      <a:lumMod val="41000"/>
                      <a:lumOff val="59000"/>
                    </a:schemeClr>
                  </a:gs>
                  <a:gs pos="100000">
                    <a:schemeClr val="tx2">
                      <a:lumMod val="0"/>
                      <a:lumOff val="100000"/>
                    </a:schemeClr>
                  </a:gs>
                </a:gsLst>
                <a:lin ang="8100000" scaled="1"/>
                <a:tileRect/>
              </a:gradFill>
              <a:effectLst>
                <a:outerShdw blurRad="469900" dist="342900" dir="5400000" sy="-20000" rotWithShape="0">
                  <a:prstClr val="black">
                    <a:alpha val="66000"/>
                  </a:prstClr>
                </a:outerShdw>
              </a:effectLst>
            </a:endParaRPr>
          </a:p>
        </p:txBody>
      </p:sp>
      <p:pic>
        <p:nvPicPr>
          <p:cNvPr id="7" name="Content Placeholder 6" descr="Graphical user interface&#10;&#10;Description automatically generated">
            <a:extLst>
              <a:ext uri="{FF2B5EF4-FFF2-40B4-BE49-F238E27FC236}">
                <a16:creationId xmlns:a16="http://schemas.microsoft.com/office/drawing/2014/main" xmlns="" id="{BE1AFE97-87B7-4B74-BC81-D0ED43F878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643464"/>
            <a:ext cx="7957929" cy="5749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0899697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xmlns="" id="{44962833-2EBB-47A0-9823-D4F8E16EE1C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2FD789E4-F59D-4547-86A1-BAB8480540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7313" y="687388"/>
            <a:ext cx="6290687" cy="5483225"/>
          </a:xfrm>
          <a:effectLst/>
        </p:spPr>
        <p:txBody>
          <a:bodyPr vert="horz" wrap="square" lIns="91440" tIns="45720" rIns="91440" bIns="45720" rtlCol="0" anchor="ctr">
            <a:normAutofit/>
          </a:bodyPr>
          <a:lstStyle/>
          <a:p>
            <a:r>
              <a:rPr lang="en-US" sz="7200" spc="-300" dirty="0">
                <a:solidFill>
                  <a:schemeClr val="tx1">
                    <a:lumMod val="95000"/>
                  </a:schemeClr>
                </a:soli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</a:rPr>
              <a:t>Use Cases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xmlns="" id="{21FCCE20-1E4F-44FF-87B4-379D391A2D1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4055580" y="2032907"/>
            <a:ext cx="0" cy="27921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30883307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05325879-C4B2-475E-B853-DC8F21A6335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012C085F-3B19-420D-902A-B55695F5036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4618105" cy="6858000"/>
          </a:xfrm>
          <a:prstGeom prst="rect">
            <a:avLst/>
          </a:prstGeom>
          <a:blipFill>
            <a:blip r:embed="rId2"/>
            <a:stretch>
              <a:fillRect r="-164004"/>
            </a:stretch>
          </a:blipFill>
          <a:ln>
            <a:noFill/>
          </a:ln>
          <a:effectLst>
            <a:outerShdw blurRad="139700" dist="508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3C9F0458-A0BC-47FE-BA1E-3F0005F0F4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3435625" cy="1325563"/>
          </a:xfrm>
        </p:spPr>
        <p:txBody>
          <a:bodyPr>
            <a:normAutofit/>
          </a:bodyPr>
          <a:lstStyle/>
          <a:p>
            <a:r>
              <a:rPr lang="en-US" sz="4000">
                <a:gradFill flip="none" rotWithShape="1">
                  <a:gsLst>
                    <a:gs pos="28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  <a:tileRect/>
                </a:gradFill>
              </a:rPr>
              <a:t>Use Case 1</a:t>
            </a:r>
            <a:endParaRPr lang="pt-PT" sz="4000">
              <a:gradFill flip="none" rotWithShape="1">
                <a:gsLst>
                  <a:gs pos="28000">
                    <a:srgbClr val="EDEDED"/>
                  </a:gs>
                  <a:gs pos="0">
                    <a:srgbClr val="BFBFBF"/>
                  </a:gs>
                  <a:gs pos="100000">
                    <a:srgbClr val="FFFFFF"/>
                  </a:gs>
                </a:gsLst>
                <a:lin ang="4800000" scaled="0"/>
                <a:tileRect/>
              </a:gra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FD440E2-1901-4626-A8A9-6DFBE846FD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6974" y="1825625"/>
            <a:ext cx="3606853" cy="4351338"/>
          </a:xfrm>
        </p:spPr>
        <p:txBody>
          <a:bodyPr>
            <a:normAutofit/>
          </a:bodyPr>
          <a:lstStyle/>
          <a:p>
            <a:r>
              <a:rPr lang="pt-PT" sz="200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Add/Remove user roles.</a:t>
            </a:r>
          </a:p>
          <a:p>
            <a:pPr marL="457200" lvl="1" indent="0">
              <a:spcAft>
                <a:spcPts val="200"/>
              </a:spcAft>
              <a:buNone/>
            </a:pPr>
            <a:endParaRPr lang="pt-PT" sz="2000">
              <a:gradFill>
                <a:gsLst>
                  <a:gs pos="34000">
                    <a:srgbClr val="EDEDED"/>
                  </a:gs>
                  <a:gs pos="0">
                    <a:srgbClr val="BFBFBF"/>
                  </a:gs>
                  <a:gs pos="100000">
                    <a:srgbClr val="FFFFFF"/>
                  </a:gs>
                </a:gsLst>
                <a:lin ang="4800000" scaled="0"/>
              </a:gradFill>
            </a:endParaRPr>
          </a:p>
          <a:p>
            <a:pPr marL="457200" lvl="1" indent="0">
              <a:spcAft>
                <a:spcPts val="200"/>
              </a:spcAft>
              <a:buNone/>
            </a:pPr>
            <a:r>
              <a:rPr lang="pt-PT" sz="200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Step 1 - Go to the UTILIZADORES tab</a:t>
            </a:r>
          </a:p>
          <a:p>
            <a:pPr marL="457200" lvl="1" indent="0">
              <a:spcAft>
                <a:spcPts val="200"/>
              </a:spcAft>
              <a:buNone/>
            </a:pPr>
            <a:r>
              <a:rPr lang="pt-PT" sz="200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Step 2 - Find the user whose role you want to change (by searching or  filtering, or otherwise) </a:t>
            </a:r>
          </a:p>
          <a:p>
            <a:pPr marL="457200" lvl="1" indent="0">
              <a:spcAft>
                <a:spcPts val="200"/>
              </a:spcAft>
              <a:buNone/>
            </a:pPr>
            <a:r>
              <a:rPr lang="pt-PT" sz="200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Step 3 - Click the Ver Perfil button on that user’s row.</a:t>
            </a:r>
          </a:p>
          <a:p>
            <a:pPr marL="457200" lvl="1" indent="0">
              <a:spcAft>
                <a:spcPts val="200"/>
              </a:spcAft>
              <a:buNone/>
            </a:pPr>
            <a:r>
              <a:rPr lang="pt-PT" sz="200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Step 4 - You’ll then be able to change that user’s role.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xmlns="" id="{041F99E6-6E40-4F06-853F-3C67A0FA09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4539" y="1061067"/>
            <a:ext cx="6314487" cy="4735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1476823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05325879-C4B2-475E-B853-DC8F21A6335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012C085F-3B19-420D-902A-B55695F5036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4618105" cy="6858000"/>
          </a:xfrm>
          <a:prstGeom prst="rect">
            <a:avLst/>
          </a:prstGeom>
          <a:blipFill>
            <a:blip r:embed="rId2"/>
            <a:stretch>
              <a:fillRect r="-164004"/>
            </a:stretch>
          </a:blipFill>
          <a:ln>
            <a:noFill/>
          </a:ln>
          <a:effectLst>
            <a:outerShdw blurRad="139700" dist="508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3C9F0458-A0BC-47FE-BA1E-3F0005F0F4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3435625" cy="1325563"/>
          </a:xfrm>
        </p:spPr>
        <p:txBody>
          <a:bodyPr>
            <a:normAutofit/>
          </a:bodyPr>
          <a:lstStyle/>
          <a:p>
            <a:r>
              <a:rPr lang="en-US" sz="4000">
                <a:gradFill flip="none" rotWithShape="1">
                  <a:gsLst>
                    <a:gs pos="28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  <a:tileRect/>
                </a:gradFill>
              </a:rPr>
              <a:t>Use Case 2</a:t>
            </a:r>
            <a:endParaRPr lang="pt-PT" sz="4000">
              <a:gradFill flip="none" rotWithShape="1">
                <a:gsLst>
                  <a:gs pos="28000">
                    <a:srgbClr val="EDEDED"/>
                  </a:gs>
                  <a:gs pos="0">
                    <a:srgbClr val="BFBFBF"/>
                  </a:gs>
                  <a:gs pos="100000">
                    <a:srgbClr val="FFFFFF"/>
                  </a:gs>
                </a:gsLst>
                <a:lin ang="4800000" scaled="0"/>
                <a:tileRect/>
              </a:gra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FD440E2-1901-4626-A8A9-6DFBE846FD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6974" y="1825625"/>
            <a:ext cx="3606853" cy="4351338"/>
          </a:xfrm>
        </p:spPr>
        <p:txBody>
          <a:bodyPr>
            <a:normAutofit/>
          </a:bodyPr>
          <a:lstStyle/>
          <a:p>
            <a:r>
              <a:rPr lang="pt-PT" sz="200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Send a mass Email to a group of people.</a:t>
            </a:r>
          </a:p>
          <a:p>
            <a:pPr marL="457200" lvl="1" indent="0">
              <a:buNone/>
            </a:pPr>
            <a:endParaRPr lang="pt-PT" sz="2000">
              <a:gradFill>
                <a:gsLst>
                  <a:gs pos="34000">
                    <a:srgbClr val="EDEDED"/>
                  </a:gs>
                  <a:gs pos="0">
                    <a:srgbClr val="BFBFBF"/>
                  </a:gs>
                  <a:gs pos="100000">
                    <a:srgbClr val="FFFFFF"/>
                  </a:gs>
                </a:gsLst>
                <a:lin ang="4800000" scaled="0"/>
              </a:gradFill>
            </a:endParaRPr>
          </a:p>
          <a:p>
            <a:pPr marL="457200" lvl="1" indent="0">
              <a:spcAft>
                <a:spcPts val="200"/>
              </a:spcAft>
              <a:buNone/>
            </a:pPr>
            <a:r>
              <a:rPr lang="pt-PT" sz="200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Step 1 - Go to the MAILING tab.</a:t>
            </a:r>
          </a:p>
          <a:p>
            <a:pPr marL="457200" lvl="1" indent="0">
              <a:spcAft>
                <a:spcPts val="200"/>
              </a:spcAft>
              <a:buNone/>
            </a:pPr>
            <a:r>
              <a:rPr lang="pt-PT" sz="200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Step 2 - Choose a title and write an email message.</a:t>
            </a:r>
          </a:p>
          <a:p>
            <a:pPr marL="457200" lvl="1" indent="0">
              <a:spcAft>
                <a:spcPts val="200"/>
              </a:spcAft>
              <a:buNone/>
            </a:pPr>
            <a:r>
              <a:rPr lang="pt-PT" sz="200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Step 3 - Select the sender.</a:t>
            </a:r>
          </a:p>
          <a:p>
            <a:pPr marL="457200" lvl="1" indent="0">
              <a:spcAft>
                <a:spcPts val="200"/>
              </a:spcAft>
              <a:buNone/>
            </a:pPr>
            <a:r>
              <a:rPr lang="pt-PT" sz="200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Step 4 - Select who will receive it (other admins, teachers, students).</a:t>
            </a:r>
          </a:p>
          <a:p>
            <a:pPr marL="457200" lvl="1" indent="0">
              <a:spcAft>
                <a:spcPts val="200"/>
              </a:spcAft>
              <a:buNone/>
            </a:pPr>
            <a:r>
              <a:rPr lang="pt-PT" sz="200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Step 5 - Press ENVIAR.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C69117CB-D00C-482E-9841-4C433C9C7B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4539" y="974244"/>
            <a:ext cx="6314487" cy="4909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1234312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05325879-C4B2-475E-B853-DC8F21A6335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012C085F-3B19-420D-902A-B55695F5036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4618105" cy="6858000"/>
          </a:xfrm>
          <a:prstGeom prst="rect">
            <a:avLst/>
          </a:prstGeom>
          <a:blipFill>
            <a:blip r:embed="rId2"/>
            <a:stretch>
              <a:fillRect r="-164004"/>
            </a:stretch>
          </a:blipFill>
          <a:ln>
            <a:noFill/>
          </a:ln>
          <a:effectLst>
            <a:outerShdw blurRad="139700" dist="508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4A73C594-DB91-4321-90CD-80F851BC8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3435625" cy="1325563"/>
          </a:xfrm>
        </p:spPr>
        <p:txBody>
          <a:bodyPr>
            <a:normAutofit/>
          </a:bodyPr>
          <a:lstStyle/>
          <a:p>
            <a:r>
              <a:rPr lang="en-US" sz="4000">
                <a:gradFill flip="none" rotWithShape="1">
                  <a:gsLst>
                    <a:gs pos="28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  <a:tileRect/>
                </a:gradFill>
              </a:rPr>
              <a:t>Use Case 3 </a:t>
            </a:r>
            <a:endParaRPr lang="pt-PT" sz="4000">
              <a:gradFill flip="none" rotWithShape="1">
                <a:gsLst>
                  <a:gs pos="28000">
                    <a:srgbClr val="EDEDED"/>
                  </a:gs>
                  <a:gs pos="0">
                    <a:srgbClr val="BFBFBF"/>
                  </a:gs>
                  <a:gs pos="100000">
                    <a:srgbClr val="FFFFFF"/>
                  </a:gs>
                </a:gsLst>
                <a:lin ang="4800000" scaled="0"/>
                <a:tileRect/>
              </a:gra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8142F7A-3EE2-46EF-A983-8353834AA4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6974" y="1825625"/>
            <a:ext cx="3606853" cy="4351338"/>
          </a:xfrm>
        </p:spPr>
        <p:txBody>
          <a:bodyPr>
            <a:normAutofit/>
          </a:bodyPr>
          <a:lstStyle/>
          <a:p>
            <a:r>
              <a:rPr lang="pt-PT" sz="1700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Assign a School to a competition</a:t>
            </a:r>
          </a:p>
          <a:p>
            <a:pPr marL="457200" lvl="1" indent="0">
              <a:buNone/>
            </a:pPr>
            <a:endParaRPr lang="pt-PT" sz="1700" dirty="0">
              <a:gradFill>
                <a:gsLst>
                  <a:gs pos="34000">
                    <a:srgbClr val="EDEDED"/>
                  </a:gs>
                  <a:gs pos="0">
                    <a:srgbClr val="BFBFBF"/>
                  </a:gs>
                  <a:gs pos="100000">
                    <a:srgbClr val="FFFFFF"/>
                  </a:gs>
                </a:gsLst>
                <a:lin ang="4800000" scaled="0"/>
              </a:gradFill>
            </a:endParaRPr>
          </a:p>
          <a:p>
            <a:pPr marL="457200" lvl="1" indent="0">
              <a:buNone/>
            </a:pPr>
            <a:r>
              <a:rPr lang="pt-PT" sz="1700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Step 1 – Go to the COMPETIÇÕES tab.</a:t>
            </a:r>
          </a:p>
          <a:p>
            <a:pPr marL="457200" lvl="1" indent="0">
              <a:buNone/>
            </a:pPr>
            <a:r>
              <a:rPr lang="pt-PT" sz="1700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Step 2 – Choose the INSCREVER ESCOLAS option.</a:t>
            </a:r>
          </a:p>
          <a:p>
            <a:pPr marL="457200" lvl="1" indent="0">
              <a:buNone/>
            </a:pPr>
            <a:r>
              <a:rPr lang="pt-PT" sz="1700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Step 3 – Select the Competition.</a:t>
            </a:r>
          </a:p>
          <a:p>
            <a:pPr marL="457200" lvl="1" indent="0">
              <a:buNone/>
            </a:pPr>
            <a:r>
              <a:rPr lang="pt-PT" sz="1700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Step 4 – Select the schools you want to sign up, by checkmarking them on the table.</a:t>
            </a:r>
          </a:p>
          <a:p>
            <a:pPr marL="457200" lvl="1" indent="0">
              <a:buNone/>
            </a:pPr>
            <a:r>
              <a:rPr lang="pt-PT" sz="1700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Step 5 – Press the INSCREVER button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67F94C92-DFC5-42AA-B9BB-F8A6BCBF59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6777" y="643464"/>
            <a:ext cx="5390011" cy="5571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2207095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4E7A1B2-EDCA-4D7C-800E-963897F93C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504" y="942174"/>
            <a:ext cx="11510638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Context</a:t>
            </a:r>
            <a:br>
              <a:rPr lang="en-US" dirty="0"/>
            </a:br>
            <a:r>
              <a:rPr lang="en-US" dirty="0"/>
              <a:t> </a:t>
            </a:r>
            <a:r>
              <a:rPr lang="en-US" sz="2800" dirty="0"/>
              <a:t>What  previous works exist in this context?</a:t>
            </a:r>
            <a:r>
              <a:rPr lang="pt-PT" dirty="0"/>
              <a:t/>
            </a:r>
            <a:br>
              <a:rPr lang="pt-PT" dirty="0"/>
            </a:b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2826EBD-FFF9-48B1-ACF2-B4FAA52CB4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8078" y="2161205"/>
            <a:ext cx="10233800" cy="4351338"/>
          </a:xfrm>
        </p:spPr>
        <p:txBody>
          <a:bodyPr/>
          <a:lstStyle/>
          <a:p>
            <a:r>
              <a:rPr lang="en-US" sz="2500" dirty="0"/>
              <a:t>Pmate BackOffice is a management platform for admins</a:t>
            </a:r>
            <a:endParaRPr lang="pt-PT" sz="2500" dirty="0"/>
          </a:p>
          <a:p>
            <a:r>
              <a:rPr lang="pt-PT" sz="2500" dirty="0"/>
              <a:t>An equivalent currently operational plataform already exists for this purpose</a:t>
            </a:r>
          </a:p>
          <a:p>
            <a:r>
              <a:rPr lang="pt-PT" sz="2500" dirty="0"/>
              <a:t>Existing platform is non-intuitive, the  technology  outdated (has barely received any changes in 20 years) and  contains many unused and not implemented features.</a:t>
            </a:r>
          </a:p>
          <a:p>
            <a:r>
              <a:rPr lang="pt-PT" sz="2500" dirty="0"/>
              <a:t>New Platform goals:</a:t>
            </a:r>
          </a:p>
          <a:p>
            <a:pPr lvl="1"/>
            <a:r>
              <a:rPr lang="pt-PT" dirty="0"/>
              <a:t>Cleaner and more appealing interface</a:t>
            </a:r>
          </a:p>
          <a:p>
            <a:pPr lvl="1"/>
            <a:r>
              <a:rPr lang="pt-PT" dirty="0"/>
              <a:t>Use of a more up-to-date framework - .Net Core MVC</a:t>
            </a:r>
          </a:p>
          <a:p>
            <a:pPr lvl="1"/>
            <a:r>
              <a:rPr lang="pt-PT" dirty="0"/>
              <a:t>Improvements on the database model (Migration to .Net Identity tables) </a:t>
            </a:r>
          </a:p>
          <a:p>
            <a:pPr lvl="1"/>
            <a:endParaRPr lang="pt-PT" dirty="0"/>
          </a:p>
          <a:p>
            <a:pPr lvl="1"/>
            <a:endParaRPr lang="pt-PT" dirty="0"/>
          </a:p>
          <a:p>
            <a:pPr lvl="1"/>
            <a:endParaRPr lang="pt-PT" dirty="0"/>
          </a:p>
          <a:p>
            <a:pPr lvl="1"/>
            <a:endParaRPr lang="pt-PT" dirty="0"/>
          </a:p>
          <a:p>
            <a:endParaRPr lang="pt-PT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1327785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A73C594-DB91-4321-90CD-80F851BC8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 4 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8142F7A-3EE2-46EF-A983-8353834AA4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00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pt-PT" dirty="0"/>
              <a:t>Check the results of a competition.</a:t>
            </a:r>
          </a:p>
          <a:p>
            <a:pPr marL="457200" lvl="1" indent="0">
              <a:buNone/>
            </a:pPr>
            <a:endParaRPr lang="pt-PT" dirty="0"/>
          </a:p>
          <a:p>
            <a:pPr marL="457200" lvl="1" indent="0">
              <a:buNone/>
            </a:pPr>
            <a:r>
              <a:rPr lang="pt-PT" dirty="0"/>
              <a:t>Step 1 – Go to the COMPETIÇÕES tab.</a:t>
            </a:r>
          </a:p>
          <a:p>
            <a:pPr marL="457200" lvl="1" indent="0">
              <a:buNone/>
            </a:pPr>
            <a:r>
              <a:rPr lang="pt-PT" dirty="0"/>
              <a:t>Step 2 – Choose the LISTAR COMPETIÇÕES option.</a:t>
            </a:r>
          </a:p>
          <a:p>
            <a:pPr marL="457200" lvl="1" indent="0">
              <a:buNone/>
            </a:pPr>
            <a:r>
              <a:rPr lang="pt-PT" dirty="0"/>
              <a:t>Step 3 – Find the competition you want (by searching or otherwise)</a:t>
            </a:r>
          </a:p>
          <a:p>
            <a:pPr marL="457200" lvl="1" indent="0">
              <a:buNone/>
            </a:pPr>
            <a:r>
              <a:rPr lang="pt-PT" dirty="0"/>
              <a:t>Step 4 – Click the ‘VER MAIS’ button (+) on that competition’s row.</a:t>
            </a:r>
          </a:p>
          <a:p>
            <a:pPr marL="457200" lvl="1" indent="0">
              <a:buNone/>
            </a:pPr>
            <a:r>
              <a:rPr lang="pt-PT" dirty="0"/>
              <a:t>Step 5.1 – If the results aren’t generated yet, Click the ‘Gerar Resultados’ button to generate the results and view them.</a:t>
            </a:r>
          </a:p>
          <a:p>
            <a:pPr marL="457200" lvl="1" indent="0">
              <a:buNone/>
            </a:pPr>
            <a:r>
              <a:rPr lang="pt-PT" dirty="0"/>
              <a:t>Step 5.2 – If they are already generated, Click the ‘Ver Resultados’ button to view the results.</a:t>
            </a:r>
          </a:p>
        </p:txBody>
      </p:sp>
    </p:spTree>
    <p:extLst>
      <p:ext uri="{BB962C8B-B14F-4D97-AF65-F5344CB8AC3E}">
        <p14:creationId xmlns:p14="http://schemas.microsoft.com/office/powerpoint/2010/main" xmlns="" val="32052430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05325879-C4B2-475E-B853-DC8F21A6335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012C085F-3B19-420D-902A-B55695F5036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4618105" cy="6858000"/>
          </a:xfrm>
          <a:prstGeom prst="rect">
            <a:avLst/>
          </a:prstGeom>
          <a:blipFill>
            <a:blip r:embed="rId2"/>
            <a:stretch>
              <a:fillRect r="-164004"/>
            </a:stretch>
          </a:blipFill>
          <a:ln>
            <a:noFill/>
          </a:ln>
          <a:effectLst>
            <a:outerShdw blurRad="139700" dist="508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4A73C594-DB91-4321-90CD-80F851BC8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3435625" cy="1325563"/>
          </a:xfrm>
        </p:spPr>
        <p:txBody>
          <a:bodyPr>
            <a:normAutofit/>
          </a:bodyPr>
          <a:lstStyle/>
          <a:p>
            <a:r>
              <a:rPr lang="en-US" sz="4000" dirty="0">
                <a:gradFill flip="none" rotWithShape="1">
                  <a:gsLst>
                    <a:gs pos="28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  <a:tileRect/>
                </a:gradFill>
              </a:rPr>
              <a:t>Use Case 5 </a:t>
            </a:r>
            <a:endParaRPr lang="pt-PT" sz="4000" dirty="0">
              <a:gradFill flip="none" rotWithShape="1">
                <a:gsLst>
                  <a:gs pos="28000">
                    <a:srgbClr val="EDEDED"/>
                  </a:gs>
                  <a:gs pos="0">
                    <a:srgbClr val="BFBFBF"/>
                  </a:gs>
                  <a:gs pos="100000">
                    <a:srgbClr val="FFFFFF"/>
                  </a:gs>
                </a:gsLst>
                <a:lin ang="4800000" scaled="0"/>
                <a:tileRect/>
              </a:gra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8142F7A-3EE2-46EF-A983-8353834AA4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6974" y="1825625"/>
            <a:ext cx="3606853" cy="4351338"/>
          </a:xfrm>
        </p:spPr>
        <p:txBody>
          <a:bodyPr>
            <a:normAutofit/>
          </a:bodyPr>
          <a:lstStyle/>
          <a:p>
            <a:r>
              <a:rPr lang="pt-PT" sz="2000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Create a Training Game</a:t>
            </a:r>
          </a:p>
          <a:p>
            <a:pPr marL="457200" lvl="1" indent="0">
              <a:buNone/>
            </a:pPr>
            <a:endParaRPr lang="pt-PT" sz="2000" dirty="0">
              <a:gradFill>
                <a:gsLst>
                  <a:gs pos="34000">
                    <a:srgbClr val="EDEDED"/>
                  </a:gs>
                  <a:gs pos="0">
                    <a:srgbClr val="BFBFBF"/>
                  </a:gs>
                  <a:gs pos="100000">
                    <a:srgbClr val="FFFFFF"/>
                  </a:gs>
                </a:gsLst>
                <a:lin ang="4800000" scaled="0"/>
              </a:gradFill>
            </a:endParaRPr>
          </a:p>
          <a:p>
            <a:pPr marL="457200" lvl="1" indent="0">
              <a:spcAft>
                <a:spcPts val="200"/>
              </a:spcAft>
              <a:buNone/>
            </a:pPr>
            <a:r>
              <a:rPr lang="pt-PT" sz="1800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Step 1 – Go to the TREINOS tab.</a:t>
            </a:r>
          </a:p>
          <a:p>
            <a:pPr marL="457200" lvl="1" indent="0">
              <a:spcAft>
                <a:spcPts val="200"/>
              </a:spcAft>
              <a:buNone/>
            </a:pPr>
            <a:r>
              <a:rPr lang="pt-PT" sz="1800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Step 2 – Choose the CRIAR option.</a:t>
            </a:r>
          </a:p>
          <a:p>
            <a:pPr marL="457200" lvl="1" indent="0">
              <a:spcAft>
                <a:spcPts val="200"/>
              </a:spcAft>
              <a:buNone/>
            </a:pPr>
            <a:r>
              <a:rPr lang="pt-PT" sz="1800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Step 3 – Fill out the form specifying the model for the questions, and other important information.</a:t>
            </a:r>
          </a:p>
          <a:p>
            <a:pPr marL="457200" lvl="1" indent="0">
              <a:spcAft>
                <a:spcPts val="200"/>
              </a:spcAft>
              <a:buNone/>
            </a:pPr>
            <a:r>
              <a:rPr lang="pt-PT" sz="1800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Step 4 – Submit.</a:t>
            </a:r>
          </a:p>
          <a:p>
            <a:pPr marL="0" indent="0">
              <a:buNone/>
            </a:pPr>
            <a:r>
              <a:rPr lang="pt-PT" sz="2000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	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xmlns="" id="{AC280AF2-02C6-46C6-A330-AD6126F932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4539" y="934778"/>
            <a:ext cx="6314487" cy="4988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2224982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3B0522D-C29E-432F-9A0A-1BFEA2A579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199" y="5521863"/>
            <a:ext cx="4253753" cy="1336137"/>
          </a:xfrm>
        </p:spPr>
        <p:txBody>
          <a:bodyPr vert="horz" wrap="none" lIns="91440" tIns="45720" rIns="91440" bIns="45720" rtlCol="0" anchor="t">
            <a:normAutofit/>
          </a:bodyPr>
          <a:lstStyle/>
          <a:p>
            <a:pPr algn="r"/>
            <a:r>
              <a:rPr lang="en-US" sz="6000" spc="-300" dirty="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</a:rPr>
              <a:t>Mock – Up </a:t>
            </a:r>
          </a:p>
        </p:txBody>
      </p:sp>
      <p:pic>
        <p:nvPicPr>
          <p:cNvPr id="4098" name="Picture 2" descr="Wireframes: O Que São e Como Criar O Seu (+ 10 Exemplos)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12260" y="159777"/>
            <a:ext cx="7941422" cy="529692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4623392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18BEFCB-A52E-43E5-9F19-2038796D5F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792" y="3598546"/>
            <a:ext cx="5806440" cy="2506972"/>
          </a:xfrm>
        </p:spPr>
        <p:txBody>
          <a:bodyPr vert="horz" wrap="square" lIns="91440" tIns="45720" rIns="91440" bIns="45720" rtlCol="0" anchor="t">
            <a:normAutofit/>
          </a:bodyPr>
          <a:lstStyle/>
          <a:p>
            <a:pPr algn="r"/>
            <a:r>
              <a:rPr lang="en-US" sz="7200" spc="-300" dirty="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</a:rPr>
              <a:t>Questions?</a:t>
            </a:r>
          </a:p>
        </p:txBody>
      </p:sp>
      <p:pic>
        <p:nvPicPr>
          <p:cNvPr id="8" name="Graphic 5" descr="Question mark">
            <a:extLst>
              <a:ext uri="{FF2B5EF4-FFF2-40B4-BE49-F238E27FC236}">
                <a16:creationId xmlns:a16="http://schemas.microsoft.com/office/drawing/2014/main" xmlns="" id="{A5284CAD-FACF-4FD8-B9D6-AF558DB7B2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6912864" y="810936"/>
            <a:ext cx="4608576" cy="4608576"/>
          </a:xfrm>
          <a:prstGeom prst="rect">
            <a:avLst/>
          </a:prstGeom>
        </p:spPr>
      </p:pic>
      <p:pic>
        <p:nvPicPr>
          <p:cNvPr id="4" name="Picture 4" descr="up close image of waves">
            <a:extLst>
              <a:ext uri="{FF2B5EF4-FFF2-40B4-BE49-F238E27FC236}">
                <a16:creationId xmlns:a16="http://schemas.microsoft.com/office/drawing/2014/main" xmlns="" id="{9648A932-5E17-4859-9FE3-70EB96EA5C7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41000"/>
          </a:blip>
          <a:srcRect l="9091" t="3462" b="19929"/>
          <a:stretch/>
        </p:blipFill>
        <p:spPr>
          <a:xfrm>
            <a:off x="20" y="0"/>
            <a:ext cx="121919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7218791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2146902-2164-4395-ACD1-EDB47C441C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5084"/>
            <a:ext cx="10515600" cy="1325563"/>
          </a:xfrm>
        </p:spPr>
        <p:txBody>
          <a:bodyPr/>
          <a:lstStyle/>
          <a:p>
            <a:r>
              <a:rPr lang="en-US" dirty="0"/>
              <a:t>Old Platform </a:t>
            </a:r>
            <a:endParaRPr lang="pt-PT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B96A58BD-4847-49AD-8BED-DE3E4F9C03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90647"/>
            <a:ext cx="10640499" cy="5291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5297628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2146902-2164-4395-ACD1-EDB47C441C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5084"/>
            <a:ext cx="10515600" cy="1325563"/>
          </a:xfrm>
        </p:spPr>
        <p:txBody>
          <a:bodyPr/>
          <a:lstStyle/>
          <a:p>
            <a:r>
              <a:rPr lang="en-US" dirty="0"/>
              <a:t>Old Platform </a:t>
            </a:r>
            <a:endParaRPr lang="pt-PT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B96A58BD-4847-49AD-8BED-DE3E4F9C03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90647"/>
            <a:ext cx="10640499" cy="529159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CE190C04-36D9-4438-A76B-C273A68CB2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390647"/>
            <a:ext cx="10739225" cy="5310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4623057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0A16B48-9E3E-4066-A945-9BC0CD7A2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of the Art (SOA)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162D521-499E-4240-87C3-34F9BCBF80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New competitions coming up implies the necessity  to create new tests</a:t>
            </a:r>
          </a:p>
          <a:p>
            <a:r>
              <a:rPr lang="en-US" dirty="0"/>
              <a:t>When new schools want to be part of Pmate, admins handle their registry</a:t>
            </a:r>
          </a:p>
          <a:p>
            <a:r>
              <a:rPr lang="en-US" dirty="0"/>
              <a:t>At any time, new training tests may be created for students to practice on the main Pmate website</a:t>
            </a:r>
          </a:p>
          <a:p>
            <a:r>
              <a:rPr lang="en-US" dirty="0"/>
              <a:t>During competitions, any problems/bugs that participants stumble upon are handled by admins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xmlns="" val="11679608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DCE2788-85A5-4C91-B2C2-978016BE8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489" y="4464028"/>
            <a:ext cx="10665311" cy="1641490"/>
          </a:xfrm>
        </p:spPr>
        <p:txBody>
          <a:bodyPr vert="horz" wrap="square" lIns="91440" tIns="45720" rIns="91440" bIns="45720" rtlCol="0" anchor="t">
            <a:normAutofit/>
          </a:bodyPr>
          <a:lstStyle/>
          <a:p>
            <a:pPr algn="r"/>
            <a:r>
              <a:rPr lang="en-US" sz="960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</a:rPr>
              <a:t>Requirements</a:t>
            </a:r>
          </a:p>
        </p:txBody>
      </p:sp>
      <p:pic>
        <p:nvPicPr>
          <p:cNvPr id="6" name="Graphic 5" descr="Checkmark">
            <a:extLst>
              <a:ext uri="{FF2B5EF4-FFF2-40B4-BE49-F238E27FC236}">
                <a16:creationId xmlns:a16="http://schemas.microsoft.com/office/drawing/2014/main" xmlns="" id="{DE861D86-7D98-4C0C-AE7C-E29072F83B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182270" y="643464"/>
            <a:ext cx="2838179" cy="2838179"/>
          </a:xfrm>
          <a:prstGeom prst="rect">
            <a:avLst/>
          </a:prstGeom>
          <a:effectLst>
            <a:reflection blurRad="38100" stA="52000" endA="300" endPos="30000" dir="5400000" sy="-100000" algn="bl" rotWithShape="0"/>
            <a:softEdge rad="19050"/>
          </a:effectLst>
        </p:spPr>
      </p:pic>
    </p:spTree>
    <p:extLst>
      <p:ext uri="{BB962C8B-B14F-4D97-AF65-F5344CB8AC3E}">
        <p14:creationId xmlns:p14="http://schemas.microsoft.com/office/powerpoint/2010/main" xmlns="" val="41523718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A68BFE1-D951-4C2C-BB22-C82AD95290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7168"/>
            <a:ext cx="10515600" cy="1325563"/>
          </a:xfrm>
        </p:spPr>
        <p:txBody>
          <a:bodyPr/>
          <a:lstStyle/>
          <a:p>
            <a:r>
              <a:rPr lang="en-US" dirty="0"/>
              <a:t>Requirements gathering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541AA55-167B-4F05-A5D1-C44454C25A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0000" y="2233998"/>
            <a:ext cx="10233800" cy="4351338"/>
          </a:xfrm>
        </p:spPr>
        <p:txBody>
          <a:bodyPr/>
          <a:lstStyle/>
          <a:p>
            <a:r>
              <a:rPr lang="en-US" dirty="0"/>
              <a:t>This platform is used only by a few group of people doing administrative work</a:t>
            </a:r>
          </a:p>
          <a:p>
            <a:r>
              <a:rPr lang="en-US" dirty="0"/>
              <a:t>Direct communication (via online meetings) with:</a:t>
            </a:r>
          </a:p>
          <a:p>
            <a:pPr lvl="1"/>
            <a:r>
              <a:rPr lang="en-US" dirty="0"/>
              <a:t>One of the people responsible for Pmate’s  Systems (Advisor of the project) </a:t>
            </a:r>
          </a:p>
          <a:p>
            <a:pPr lvl="1"/>
            <a:r>
              <a:rPr lang="en-US" dirty="0"/>
              <a:t>A user of the current Backoffice</a:t>
            </a:r>
          </a:p>
        </p:txBody>
      </p:sp>
    </p:spTree>
    <p:extLst>
      <p:ext uri="{BB962C8B-B14F-4D97-AF65-F5344CB8AC3E}">
        <p14:creationId xmlns:p14="http://schemas.microsoft.com/office/powerpoint/2010/main" xmlns="" val="40183070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aixaDeTexto 9">
            <a:extLst>
              <a:ext uri="{FF2B5EF4-FFF2-40B4-BE49-F238E27FC236}">
                <a16:creationId xmlns:a16="http://schemas.microsoft.com/office/drawing/2014/main" xmlns="" id="{03F0B877-9715-46E4-BD4F-4FD142109BAD}"/>
              </a:ext>
            </a:extLst>
          </p:cNvPr>
          <p:cNvSpPr txBox="1"/>
          <p:nvPr/>
        </p:nvSpPr>
        <p:spPr>
          <a:xfrm>
            <a:off x="8944769" y="410598"/>
            <a:ext cx="2646878" cy="1354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b="1" i="0" dirty="0" err="1" smtClean="0">
                <a:solidFill>
                  <a:srgbClr val="DCDDDE"/>
                </a:solidFill>
                <a:effectLst/>
                <a:latin typeface="Whitney"/>
              </a:rPr>
              <a:t>Priority</a:t>
            </a:r>
            <a:r>
              <a:rPr lang="pt-PT" b="1" i="0" dirty="0" smtClean="0">
                <a:solidFill>
                  <a:srgbClr val="DCDDDE"/>
                </a:solidFill>
                <a:effectLst/>
                <a:latin typeface="Whitney"/>
              </a:rPr>
              <a:t> Ratings </a:t>
            </a:r>
            <a:r>
              <a:rPr lang="pt-PT" b="1" i="0" dirty="0" err="1" smtClean="0">
                <a:solidFill>
                  <a:srgbClr val="DCDDDE"/>
                </a:solidFill>
                <a:effectLst/>
                <a:latin typeface="Whitney"/>
              </a:rPr>
              <a:t>Label</a:t>
            </a:r>
            <a:r>
              <a:rPr lang="pt-PT" b="1" i="0" dirty="0" smtClean="0">
                <a:solidFill>
                  <a:srgbClr val="DCDDDE"/>
                </a:solidFill>
                <a:effectLst/>
                <a:latin typeface="Whitney"/>
              </a:rPr>
              <a:t>:</a:t>
            </a:r>
            <a:endParaRPr lang="pt-PT" sz="1600" b="1" i="0" dirty="0">
              <a:solidFill>
                <a:srgbClr val="DCDDDE"/>
              </a:solidFill>
              <a:effectLst/>
              <a:latin typeface="Whitney"/>
            </a:endParaRPr>
          </a:p>
          <a:p>
            <a:r>
              <a:rPr lang="pt-PT" sz="1600" dirty="0">
                <a:solidFill>
                  <a:srgbClr val="DCDDDE"/>
                </a:solidFill>
                <a:latin typeface="Whitney"/>
              </a:rPr>
              <a:t>	 </a:t>
            </a:r>
            <a:r>
              <a:rPr lang="pt-PT" sz="1600" b="0" i="0" dirty="0">
                <a:solidFill>
                  <a:srgbClr val="DCDDDE"/>
                </a:solidFill>
                <a:effectLst/>
                <a:latin typeface="Whitney"/>
              </a:rPr>
              <a:t>1 - </a:t>
            </a:r>
            <a:r>
              <a:rPr lang="pt-PT" sz="1600" b="0" i="0" dirty="0" err="1">
                <a:solidFill>
                  <a:srgbClr val="DCDDDE"/>
                </a:solidFill>
                <a:effectLst/>
                <a:latin typeface="Whitney"/>
              </a:rPr>
              <a:t>Optional</a:t>
            </a:r>
            <a:endParaRPr lang="pt-PT" sz="1600" b="0" i="0" dirty="0">
              <a:solidFill>
                <a:srgbClr val="DCDDDE"/>
              </a:solidFill>
              <a:effectLst/>
              <a:latin typeface="Whitney"/>
            </a:endParaRPr>
          </a:p>
          <a:p>
            <a:r>
              <a:rPr lang="pt-PT" sz="1600" b="0" i="0" dirty="0">
                <a:solidFill>
                  <a:srgbClr val="DCDDDE"/>
                </a:solidFill>
                <a:effectLst/>
                <a:latin typeface="Whitney"/>
              </a:rPr>
              <a:t> 	 2-  </a:t>
            </a:r>
            <a:r>
              <a:rPr lang="pt-PT" sz="1600" b="0" i="0" dirty="0" err="1">
                <a:solidFill>
                  <a:srgbClr val="DCDDDE"/>
                </a:solidFill>
                <a:effectLst/>
                <a:latin typeface="Whitney"/>
              </a:rPr>
              <a:t>Secondary</a:t>
            </a:r>
            <a:endParaRPr lang="pt-PT" sz="1600" b="0" i="0" dirty="0">
              <a:solidFill>
                <a:srgbClr val="DCDDDE"/>
              </a:solidFill>
              <a:effectLst/>
              <a:latin typeface="Whitney"/>
            </a:endParaRPr>
          </a:p>
          <a:p>
            <a:r>
              <a:rPr lang="pt-PT" sz="1600" b="0" i="0" dirty="0">
                <a:solidFill>
                  <a:srgbClr val="DCDDDE"/>
                </a:solidFill>
                <a:effectLst/>
                <a:latin typeface="Whitney"/>
              </a:rPr>
              <a:t>	 3 - </a:t>
            </a:r>
            <a:r>
              <a:rPr lang="pt-PT" sz="1600" b="0" i="0" dirty="0" err="1">
                <a:solidFill>
                  <a:srgbClr val="DCDDDE"/>
                </a:solidFill>
                <a:effectLst/>
                <a:latin typeface="Whitney"/>
              </a:rPr>
              <a:t>Important</a:t>
            </a:r>
            <a:endParaRPr lang="pt-PT" sz="1600" b="0" i="0" dirty="0">
              <a:solidFill>
                <a:srgbClr val="DCDDDE"/>
              </a:solidFill>
              <a:effectLst/>
              <a:latin typeface="Whitney"/>
            </a:endParaRPr>
          </a:p>
          <a:p>
            <a:r>
              <a:rPr lang="pt-PT" sz="1600" b="0" i="0" dirty="0">
                <a:solidFill>
                  <a:srgbClr val="DCDDDE"/>
                </a:solidFill>
                <a:effectLst/>
                <a:latin typeface="Whitney"/>
              </a:rPr>
              <a:t> 	 4 - </a:t>
            </a:r>
            <a:r>
              <a:rPr lang="pt-PT" sz="1600" b="0" i="0" dirty="0" err="1" smtClean="0">
                <a:solidFill>
                  <a:srgbClr val="DCDDDE"/>
                </a:solidFill>
                <a:effectLst/>
                <a:latin typeface="Whitney"/>
              </a:rPr>
              <a:t>Mandatory</a:t>
            </a:r>
            <a:endParaRPr lang="en-US" sz="1600" b="1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5C0A0D56-D5C1-4BEA-BD18-6788B6979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608" y="189027"/>
            <a:ext cx="8062178" cy="1325563"/>
          </a:xfrm>
        </p:spPr>
        <p:txBody>
          <a:bodyPr/>
          <a:lstStyle/>
          <a:p>
            <a:r>
              <a:rPr lang="en-US" dirty="0"/>
              <a:t>Functional Requirements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A8C2E4B-FBE1-484C-BA42-615A0BBC6F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9226" y="2283696"/>
            <a:ext cx="10438726" cy="3560005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 Authorization Levels	</a:t>
            </a:r>
          </a:p>
          <a:p>
            <a:pPr marL="1076325" lvl="1" indent="-457200">
              <a:buFont typeface="+mj-lt"/>
              <a:buAutoNum type="arabicPeriod"/>
            </a:pPr>
            <a:r>
              <a:rPr lang="en-US" dirty="0">
                <a:solidFill>
                  <a:srgbClr val="00B050"/>
                </a:solidFill>
              </a:rPr>
              <a:t>There are different roles with different privileges (admin, teacher, student)</a:t>
            </a:r>
          </a:p>
          <a:p>
            <a:pPr marL="1076325" lvl="1" indent="-457200">
              <a:buFont typeface="+mj-lt"/>
              <a:buAutoNum type="arabicPeriod"/>
            </a:pPr>
            <a:r>
              <a:rPr lang="en-US" dirty="0">
                <a:solidFill>
                  <a:srgbClr val="00B050"/>
                </a:solidFill>
              </a:rPr>
              <a:t>Only possessors of the admin role can access the </a:t>
            </a:r>
            <a:r>
              <a:rPr lang="en-US" dirty="0" smtClean="0">
                <a:solidFill>
                  <a:srgbClr val="00B050"/>
                </a:solidFill>
              </a:rPr>
              <a:t>BackOffice</a:t>
            </a:r>
            <a:endParaRPr lang="en-US" dirty="0">
              <a:solidFill>
                <a:srgbClr val="00B050"/>
              </a:solidFill>
            </a:endParaRPr>
          </a:p>
          <a:p>
            <a:pPr marL="914400" lvl="2" indent="0">
              <a:buNone/>
            </a:pPr>
            <a:endParaRPr lang="pt-PT" dirty="0">
              <a:solidFill>
                <a:srgbClr val="00B050"/>
              </a:solidFill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tx1"/>
                </a:solidFill>
              </a:rPr>
              <a:t>External </a:t>
            </a:r>
            <a:r>
              <a:rPr lang="en-US" dirty="0" smtClean="0">
                <a:solidFill>
                  <a:schemeClr val="tx1"/>
                </a:solidFill>
              </a:rPr>
              <a:t>Interfaces</a:t>
            </a:r>
            <a:endParaRPr lang="en-US" dirty="0" smtClean="0"/>
          </a:p>
          <a:p>
            <a:pPr marL="1071563" indent="-457200">
              <a:spcBef>
                <a:spcPts val="1200"/>
              </a:spcBef>
              <a:spcAft>
                <a:spcPts val="1200"/>
              </a:spcAft>
              <a:buFont typeface="+mj-lt"/>
              <a:buAutoNum type="arabicPeriod" startAt="3"/>
            </a:pPr>
            <a:r>
              <a:rPr lang="en-US" sz="2400" b="0" i="0" u="none" strike="noStrike" dirty="0" err="1" smtClean="0">
                <a:solidFill>
                  <a:srgbClr val="00B0F0"/>
                </a:solidFill>
                <a:effectLst/>
              </a:rPr>
              <a:t>Pmate</a:t>
            </a:r>
            <a:r>
              <a:rPr lang="en-US" sz="2400" b="0" i="0" u="none" strike="noStrike" dirty="0" smtClean="0">
                <a:solidFill>
                  <a:srgbClr val="00B0F0"/>
                </a:solidFill>
                <a:effectLst/>
              </a:rPr>
              <a:t> has other interfaces. </a:t>
            </a:r>
            <a:r>
              <a:rPr lang="en-US" sz="2400" dirty="0" smtClean="0">
                <a:solidFill>
                  <a:srgbClr val="00B0F0"/>
                </a:solidFill>
              </a:rPr>
              <a:t>The creation of accounts happens on the main website </a:t>
            </a:r>
            <a:r>
              <a:rPr lang="en-US" sz="2400" u="sng" dirty="0" smtClean="0">
                <a:solidFill>
                  <a:srgbClr val="00B0F0"/>
                </a:solidFill>
              </a:rPr>
              <a:t>pmate.ua.pt</a:t>
            </a:r>
            <a:r>
              <a:rPr lang="en-US" sz="2400" b="0" i="0" u="sng" strike="noStrike" dirty="0" smtClean="0">
                <a:solidFill>
                  <a:srgbClr val="00B0F0"/>
                </a:solidFill>
                <a:effectLst/>
              </a:rPr>
              <a:t> </a:t>
            </a:r>
            <a:endParaRPr lang="en-US" sz="2400" u="sng" dirty="0">
              <a:solidFill>
                <a:srgbClr val="00B0F0"/>
              </a:solidFill>
            </a:endParaRP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xmlns="" id="{4EDEB422-E7FB-41DE-9F7B-2F2EB00094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0412" y="1520737"/>
            <a:ext cx="167781" cy="162953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xmlns="" id="{DC590F39-E5B1-4D7C-B35A-9CBB46593B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81" t="-4162" b="-1"/>
          <a:stretch/>
        </p:blipFill>
        <p:spPr>
          <a:xfrm>
            <a:off x="9290411" y="1001698"/>
            <a:ext cx="167780" cy="169736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xmlns="" id="{EE4C1DCC-7E3D-44AE-AF3F-78A93BBE0C7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80" t="2921"/>
          <a:stretch/>
        </p:blipFill>
        <p:spPr>
          <a:xfrm>
            <a:off x="9290411" y="1271804"/>
            <a:ext cx="167781" cy="162954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xmlns="" id="{8400B9DE-C3EC-4C31-B4FC-EC2B82FD422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8628" t="-4161" b="1"/>
          <a:stretch/>
        </p:blipFill>
        <p:spPr>
          <a:xfrm>
            <a:off x="9290411" y="757090"/>
            <a:ext cx="167780" cy="169735"/>
          </a:xfrm>
          <a:prstGeom prst="rect">
            <a:avLst/>
          </a:prstGeom>
        </p:spPr>
      </p:pic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xmlns="" id="{4DBA45DC-6CB0-40B1-93A2-B6C060F11D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4745" y="1964214"/>
            <a:ext cx="802042" cy="802042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xmlns="" id="{7F83E1FB-FE47-4CA1-B1F1-3AD6CDB3A2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76518" y="4318010"/>
            <a:ext cx="698581" cy="698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28739159"/>
      </p:ext>
    </p:extLst>
  </p:cSld>
  <p:clrMapOvr>
    <a:masterClrMapping/>
  </p:clrMapOvr>
</p:sld>
</file>

<file path=ppt/theme/theme1.xml><?xml version="1.0" encoding="utf-8"?>
<a:theme xmlns:a="http://schemas.openxmlformats.org/drawingml/2006/main" name="Depth">
  <a:themeElements>
    <a:clrScheme name="Depth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Depth">
      <a:majorFont>
        <a:latin typeface="Corbel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Depth" id="{7BEAFC2A-325C-49C4-AC08-2B765DA903F9}" vid="{1735E755-43E6-43AA-ABA2-C989ECC79AF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76CE1C2-24FF-4125-B61C-AD39973FCD0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AF23494-F630-4E01-81EA-AA2F2975971E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CC083022-B7D0-4DE3-9976-6A91422D94F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Depth design</Template>
  <TotalTime>648</TotalTime>
  <Words>1005</Words>
  <Application>Microsoft Office PowerPoint</Application>
  <PresentationFormat>Personalizados</PresentationFormat>
  <Paragraphs>194</Paragraphs>
  <Slides>33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dos diapositivos</vt:lpstr>
      </vt:variant>
      <vt:variant>
        <vt:i4>33</vt:i4>
      </vt:variant>
    </vt:vector>
  </HeadingPairs>
  <TitlesOfParts>
    <vt:vector size="34" baseType="lpstr">
      <vt:lpstr>Depth</vt:lpstr>
      <vt:lpstr>PMATE BackOffice </vt:lpstr>
      <vt:lpstr>Index</vt:lpstr>
      <vt:lpstr>Context  What  previous works exist in this context? </vt:lpstr>
      <vt:lpstr>Old Platform </vt:lpstr>
      <vt:lpstr>Old Platform </vt:lpstr>
      <vt:lpstr>State of the Art (SOA)</vt:lpstr>
      <vt:lpstr>Requirements</vt:lpstr>
      <vt:lpstr>Requirements gathering</vt:lpstr>
      <vt:lpstr>Functional Requirements</vt:lpstr>
      <vt:lpstr>Functional Requirements</vt:lpstr>
      <vt:lpstr>Functional Requirements</vt:lpstr>
      <vt:lpstr>Functional Requirements</vt:lpstr>
      <vt:lpstr>Functional Requirements</vt:lpstr>
      <vt:lpstr>Requirement Dependencies </vt:lpstr>
      <vt:lpstr>Non-Functional Requirements</vt:lpstr>
      <vt:lpstr>Non-Functional Requirements</vt:lpstr>
      <vt:lpstr>Non-Functional Requirements</vt:lpstr>
      <vt:lpstr>System Architecture </vt:lpstr>
      <vt:lpstr>Architecture Diagram</vt:lpstr>
      <vt:lpstr>Deployment Diagram</vt:lpstr>
      <vt:lpstr>Domain Model Diagram</vt:lpstr>
      <vt:lpstr>Database Dimensions</vt:lpstr>
      <vt:lpstr>Personas</vt:lpstr>
      <vt:lpstr>Persona 1</vt:lpstr>
      <vt:lpstr>Persona 2</vt:lpstr>
      <vt:lpstr>Use Cases</vt:lpstr>
      <vt:lpstr>Use Case 1</vt:lpstr>
      <vt:lpstr>Use Case 2</vt:lpstr>
      <vt:lpstr>Use Case 3 </vt:lpstr>
      <vt:lpstr>Use Case 4 </vt:lpstr>
      <vt:lpstr>Use Case 5 </vt:lpstr>
      <vt:lpstr>Mock – Up </vt:lpstr>
      <vt:lpstr>Questions?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PMATE BackOffice</dc:title>
  <dc:creator>fabio carmelino</dc:creator>
  <cp:lastModifiedBy>danielsimoesrocha@gmail.com</cp:lastModifiedBy>
  <cp:revision>69</cp:revision>
  <dcterms:created xsi:type="dcterms:W3CDTF">2021-04-09T12:46:18Z</dcterms:created>
  <dcterms:modified xsi:type="dcterms:W3CDTF">2021-04-12T20:48:49Z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